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78" r:id="rId2"/>
    <p:sldId id="590" r:id="rId3"/>
    <p:sldId id="591" r:id="rId4"/>
    <p:sldId id="608" r:id="rId5"/>
    <p:sldId id="609" r:id="rId6"/>
    <p:sldId id="588" r:id="rId7"/>
    <p:sldId id="601" r:id="rId8"/>
    <p:sldId id="589" r:id="rId9"/>
    <p:sldId id="610" r:id="rId10"/>
    <p:sldId id="593" r:id="rId11"/>
    <p:sldId id="613" r:id="rId12"/>
    <p:sldId id="604" r:id="rId13"/>
  </p:sldIdLst>
  <p:sldSz cx="12599988" cy="86407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5" userDrawn="1">
          <p15:clr>
            <a:srgbClr val="A4A3A4"/>
          </p15:clr>
        </p15:guide>
        <p15:guide id="2" pos="2488" userDrawn="1">
          <p15:clr>
            <a:srgbClr val="A4A3A4"/>
          </p15:clr>
        </p15:guide>
        <p15:guide id="3" orient="horz" pos="5218">
          <p15:clr>
            <a:srgbClr val="A4A3A4"/>
          </p15:clr>
        </p15:guide>
        <p15:guide id="4" orient="horz" pos="181" userDrawn="1">
          <p15:clr>
            <a:srgbClr val="A4A3A4"/>
          </p15:clr>
        </p15:guide>
        <p15:guide id="5" orient="horz" pos="23" userDrawn="1">
          <p15:clr>
            <a:srgbClr val="A4A3A4"/>
          </p15:clr>
        </p15:guide>
        <p15:guide id="6" pos="7756" userDrawn="1">
          <p15:clr>
            <a:srgbClr val="A4A3A4"/>
          </p15:clr>
        </p15:guide>
        <p15:guide id="7" pos="178">
          <p15:clr>
            <a:srgbClr val="A4A3A4"/>
          </p15:clr>
        </p15:guide>
        <p15:guide id="8" pos="5488" userDrawn="1">
          <p15:clr>
            <a:srgbClr val="A4A3A4"/>
          </p15:clr>
        </p15:guide>
        <p15:guide id="9" orient="horz" pos="5239" userDrawn="1">
          <p15:clr>
            <a:srgbClr val="A4A3A4"/>
          </p15:clr>
        </p15:guide>
        <p15:guide id="10" pos="7779" userDrawn="1">
          <p15:clr>
            <a:srgbClr val="A4A3A4"/>
          </p15:clr>
        </p15:guide>
        <p15:guide id="11" orient="horz" pos="4695" userDrawn="1">
          <p15:clr>
            <a:srgbClr val="A4A3A4"/>
          </p15:clr>
        </p15:guide>
        <p15:guide id="12" orient="horz" pos="35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1F4E79"/>
    <a:srgbClr val="AFAFAF"/>
    <a:srgbClr val="E37B35"/>
    <a:srgbClr val="BB7243"/>
    <a:srgbClr val="1E3C70"/>
    <a:srgbClr val="B1B1B1"/>
    <a:srgbClr val="D7D9DD"/>
    <a:srgbClr val="5C5C5C"/>
    <a:srgbClr val="74A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7" autoAdjust="0"/>
    <p:restoredTop sz="94767" autoAdjust="0"/>
  </p:normalViewPr>
  <p:slideViewPr>
    <p:cSldViewPr snapToGrid="0">
      <p:cViewPr varScale="1">
        <p:scale>
          <a:sx n="71" d="100"/>
          <a:sy n="71" d="100"/>
        </p:scale>
        <p:origin x="1344" y="62"/>
      </p:cViewPr>
      <p:guideLst>
        <p:guide orient="horz" pos="635"/>
        <p:guide pos="2488"/>
        <p:guide orient="horz" pos="5218"/>
        <p:guide orient="horz" pos="181"/>
        <p:guide orient="horz" pos="23"/>
        <p:guide pos="7756"/>
        <p:guide pos="178"/>
        <p:guide pos="5488"/>
        <p:guide orient="horz" pos="5239"/>
        <p:guide pos="7779"/>
        <p:guide orient="horz" pos="4695"/>
        <p:guide orient="horz" pos="35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\FileServer\&#1044;&#1048;&#1084;&#1055;_&#1074;&#1077;&#1088;&#1089;&#1080;&#1103;2\&#1042;&#1077;&#1073;&#1080;&#1085;&#1072;&#1088;&#1099;%20&#1087;&#1086;%20&#1048;&#1052;\&#1042;&#1050;&#1057;_17%20&#1072;&#1074;&#1075;&#1091;&#1089;&#1090;&#1072;%202017_&#1084;&#1086;&#1085;&#1086;&#1075;&#1086;&#1088;&#1086;&#1076;&#1072;\&#1055;&#1088;&#1077;&#1079;&#1077;&#1085;&#1090;&#1072;&#1094;&#1080;&#1080;\&#1057;&#1074;&#1086;&#1076;&#1085;&#1072;&#1103;_&#1076;&#1083;&#1103;%20&#1087;&#1088;&#1077;&#1079;&#109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\FileServer\&#1044;&#1048;&#1084;&#1055;_&#1074;&#1077;&#1088;&#1089;&#1080;&#1103;2\&#1042;&#1077;&#1073;&#1080;&#1085;&#1072;&#1088;&#1099;%20&#1087;&#1086;%20&#1048;&#1052;\&#1042;&#1050;&#1057;_17%20&#1072;&#1074;&#1075;&#1091;&#1089;&#1090;&#1072;%202017_&#1084;&#1086;&#1085;&#1086;&#1075;&#1086;&#1088;&#1086;&#1076;&#1072;\&#1055;&#1088;&#1077;&#1079;&#1077;&#1085;&#1090;&#1072;&#1094;&#1080;&#1080;\&#1057;&#1074;&#1086;&#1076;&#1085;&#1072;&#1103;_&#1076;&#1083;&#1103;%20&#1087;&#1088;&#1077;&#1079;&#109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\FileServer\&#1044;&#1048;&#1084;&#1055;_&#1074;&#1077;&#1088;&#1089;&#1080;&#1103;2\&#1042;&#1077;&#1073;&#1080;&#1085;&#1072;&#1088;&#1099;%20&#1087;&#1086;%20&#1048;&#1052;\&#1042;&#1050;&#1057;_17%20&#1072;&#1074;&#1075;&#1091;&#1089;&#1090;&#1072;%202017_&#1084;&#1086;&#1085;&#1086;&#1075;&#1086;&#1088;&#1086;&#1076;&#1072;\&#1055;&#1088;&#1077;&#1079;&#1077;&#1085;&#1090;&#1072;&#1094;&#1080;&#1080;\&#1057;&#1074;&#1086;&#1076;&#1085;&#1072;&#1103;_&#1076;&#1083;&#1103;%20&#1087;&#1088;&#1077;&#1079;&#1099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\FileServer\&#1044;&#1048;&#1084;&#1055;_&#1074;&#1077;&#1088;&#1089;&#1080;&#1103;2\&#1042;&#1077;&#1073;&#1080;&#1085;&#1072;&#1088;&#1099;%20&#1087;&#1086;%20&#1048;&#1052;\&#1042;&#1050;&#1057;_17%20&#1072;&#1074;&#1075;&#1091;&#1089;&#1090;&#1072;%202017_&#1084;&#1086;&#1085;&#1086;&#1075;&#1086;&#1088;&#1086;&#1076;&#1072;\&#1055;&#1088;&#1077;&#1079;&#1077;&#1085;&#1090;&#1072;&#1094;&#1080;&#1080;\&#1057;&#1074;&#1086;&#1076;&#1085;&#1072;&#1103;_&#1076;&#1083;&#1103;%20&#1087;&#1088;&#1077;&#1079;&#1099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Сведения</a:t>
            </a:r>
            <a:r>
              <a:rPr lang="ru-RU" sz="130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об утвержденных перечнях муниципального имущества </a:t>
            </a:r>
          </a:p>
          <a:p>
            <a:pPr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pPr>
            <a:r>
              <a:rPr lang="ru-RU" sz="130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на территории муниципальных образований </a:t>
            </a:r>
            <a:endParaRPr lang="ru-RU" sz="1300" dirty="0">
              <a:solidFill>
                <a:schemeClr val="tx1"/>
              </a:solidFill>
              <a:latin typeface="Arial Narrow" panose="020B0606020202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Лист2!$B$21</c:f>
              <c:strCache>
                <c:ptCount val="1"/>
                <c:pt idx="0">
                  <c:v>Всего муниципальных образований по данным Росстата на 01.01.2017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Лист2!$A$22:$A$26</c:f>
              <c:strCache>
                <c:ptCount val="5"/>
                <c:pt idx="0">
                  <c:v>Муниципальные районы</c:v>
                </c:pt>
                <c:pt idx="1">
                  <c:v>Городские округа</c:v>
                </c:pt>
                <c:pt idx="2">
                  <c:v>Городские поселения</c:v>
                </c:pt>
                <c:pt idx="3">
                  <c:v>Сельские поселения</c:v>
                </c:pt>
                <c:pt idx="4">
                  <c:v>Общее количество муниципальных образований на территории РФ</c:v>
                </c:pt>
              </c:strCache>
            </c:strRef>
          </c:cat>
          <c:val>
            <c:numRef>
              <c:f>Лист2!$B$22:$B$26</c:f>
              <c:numCache>
                <c:formatCode>General</c:formatCode>
                <c:ptCount val="5"/>
                <c:pt idx="0">
                  <c:v>1772</c:v>
                </c:pt>
                <c:pt idx="1">
                  <c:v>579</c:v>
                </c:pt>
                <c:pt idx="2">
                  <c:v>1556</c:v>
                </c:pt>
                <c:pt idx="3">
                  <c:v>18035</c:v>
                </c:pt>
                <c:pt idx="4">
                  <c:v>21942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C9-4DD5-9974-66812A90B5C8}"/>
            </c:ext>
          </c:extLst>
        </c:ser>
        <c:ser>
          <c:idx val="1"/>
          <c:order val="1"/>
          <c:tx>
            <c:strRef>
              <c:f>Лист2!$C$21</c:f>
              <c:strCache>
                <c:ptCount val="1"/>
                <c:pt idx="0">
                  <c:v>Процент утвержденных перечней муниципального имущества на 30.09.2017</c:v>
                </c:pt>
              </c:strCache>
            </c:strRef>
          </c:tx>
          <c:spPr>
            <a:solidFill>
              <a:srgbClr val="AFAFAF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78%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2C9-4DD5-9974-66812A90B5C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85%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2C9-4DD5-9974-66812A90B5C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22%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2C9-4DD5-9974-66812A90B5C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6%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2C9-4DD5-9974-66812A90B5C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15%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2C9-4DD5-9974-66812A90B5C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Лист2!$A$22:$A$26</c:f>
              <c:strCache>
                <c:ptCount val="5"/>
                <c:pt idx="0">
                  <c:v>Муниципальные районы</c:v>
                </c:pt>
                <c:pt idx="1">
                  <c:v>Городские округа</c:v>
                </c:pt>
                <c:pt idx="2">
                  <c:v>Городские поселения</c:v>
                </c:pt>
                <c:pt idx="3">
                  <c:v>Сельские поселения</c:v>
                </c:pt>
                <c:pt idx="4">
                  <c:v>Общее количество муниципальных образований на территории РФ</c:v>
                </c:pt>
              </c:strCache>
            </c:strRef>
          </c:cat>
          <c:val>
            <c:numRef>
              <c:f>Лист2!$C$22:$C$26</c:f>
              <c:numCache>
                <c:formatCode>General</c:formatCode>
                <c:ptCount val="5"/>
                <c:pt idx="0">
                  <c:v>1482</c:v>
                </c:pt>
                <c:pt idx="1">
                  <c:v>517</c:v>
                </c:pt>
                <c:pt idx="2">
                  <c:v>429</c:v>
                </c:pt>
                <c:pt idx="3">
                  <c:v>1279</c:v>
                </c:pt>
                <c:pt idx="4">
                  <c:v>3707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C9-4DD5-9974-66812A90B5C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74711416"/>
        <c:axId val="74711808"/>
      </c:barChart>
      <c:catAx>
        <c:axId val="74711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74711808"/>
        <c:crosses val="autoZero"/>
        <c:auto val="1"/>
        <c:lblAlgn val="ctr"/>
        <c:lblOffset val="100"/>
        <c:noMultiLvlLbl val="0"/>
      </c:catAx>
      <c:valAx>
        <c:axId val="74711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74711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Количество</a:t>
            </a:r>
            <a:r>
              <a:rPr lang="ru-RU" sz="130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объектов в перечнях государственного и муниципального имущества</a:t>
            </a:r>
            <a:endParaRPr lang="ru-RU" sz="1300" dirty="0">
              <a:solidFill>
                <a:schemeClr val="tx1"/>
              </a:solidFill>
              <a:latin typeface="Arial Narrow" panose="020B0606020202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Лист2!$L$21</c:f>
              <c:strCache>
                <c:ptCount val="1"/>
                <c:pt idx="0">
                  <c:v>По состоянию на 31.12.2016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Лист2!$K$22:$K$25</c:f>
              <c:strCache>
                <c:ptCount val="4"/>
                <c:pt idx="0">
                  <c:v>Перечень недвижимого федерального имущества</c:v>
                </c:pt>
                <c:pt idx="1">
                  <c:v>Перечни государственного имущества субъектов РФ</c:v>
                </c:pt>
                <c:pt idx="2">
                  <c:v>Перечни муниципального имущества муниципальных образований</c:v>
                </c:pt>
                <c:pt idx="3">
                  <c:v>Всего в перечнях имущества для субъектов МСП</c:v>
                </c:pt>
              </c:strCache>
            </c:strRef>
          </c:cat>
          <c:val>
            <c:numRef>
              <c:f>Лист2!$L$22:$L$25</c:f>
              <c:numCache>
                <c:formatCode>General</c:formatCode>
                <c:ptCount val="4"/>
                <c:pt idx="0">
                  <c:v>706</c:v>
                </c:pt>
                <c:pt idx="1">
                  <c:v>7926</c:v>
                </c:pt>
                <c:pt idx="2">
                  <c:v>32862</c:v>
                </c:pt>
                <c:pt idx="3">
                  <c:v>41494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EF-4433-A751-2745088C7AF0}"/>
            </c:ext>
          </c:extLst>
        </c:ser>
        <c:ser>
          <c:idx val="1"/>
          <c:order val="1"/>
          <c:tx>
            <c:strRef>
              <c:f>Лист2!$M$21</c:f>
              <c:strCache>
                <c:ptCount val="1"/>
                <c:pt idx="0">
                  <c:v>По состоянию на 30.09.2017</c:v>
                </c:pt>
              </c:strCache>
            </c:strRef>
          </c:tx>
          <c:spPr>
            <a:solidFill>
              <a:srgbClr val="AFAFAF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Лист2!$K$22:$K$25</c:f>
              <c:strCache>
                <c:ptCount val="4"/>
                <c:pt idx="0">
                  <c:v>Перечень недвижимого федерального имущества</c:v>
                </c:pt>
                <c:pt idx="1">
                  <c:v>Перечни государственного имущества субъектов РФ</c:v>
                </c:pt>
                <c:pt idx="2">
                  <c:v>Перечни муниципального имущества муниципальных образований</c:v>
                </c:pt>
                <c:pt idx="3">
                  <c:v>Всего в перечнях имущества для субъектов МСП</c:v>
                </c:pt>
              </c:strCache>
            </c:strRef>
          </c:cat>
          <c:val>
            <c:numRef>
              <c:f>Лист2!$M$22:$M$25</c:f>
              <c:numCache>
                <c:formatCode>General</c:formatCode>
                <c:ptCount val="4"/>
                <c:pt idx="0">
                  <c:v>719</c:v>
                </c:pt>
                <c:pt idx="1">
                  <c:v>8385</c:v>
                </c:pt>
                <c:pt idx="2">
                  <c:v>36692</c:v>
                </c:pt>
                <c:pt idx="3">
                  <c:v>45796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4EF-4433-A751-2745088C7AF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74634120"/>
        <c:axId val="74712592"/>
      </c:barChart>
      <c:catAx>
        <c:axId val="74634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74712592"/>
        <c:crosses val="autoZero"/>
        <c:auto val="1"/>
        <c:lblAlgn val="ctr"/>
        <c:lblOffset val="100"/>
        <c:noMultiLvlLbl val="0"/>
      </c:catAx>
      <c:valAx>
        <c:axId val="74712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74634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</a:rPr>
              <a:t>Объекты, расположенные на территории моногородов, включенные в перечни </a:t>
            </a: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имущества </a:t>
            </a:r>
            <a:endParaRPr lang="ru-RU" sz="1300" dirty="0">
              <a:solidFill>
                <a:schemeClr val="tx1"/>
              </a:solidFill>
              <a:latin typeface="Arial Narrow" panose="020B0606020202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Лист2!$J$1</c:f>
              <c:strCache>
                <c:ptCount val="1"/>
                <c:pt idx="0">
                  <c:v>По состоянию на 14.08.2017</c:v>
                </c:pt>
              </c:strCache>
            </c:strRef>
          </c:tx>
          <c:spPr>
            <a:solidFill>
              <a:srgbClr val="74A7D3"/>
            </a:solidFill>
            <a:ln w="95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74A7D3"/>
              </a:solidFill>
              <a:ln w="9525">
                <a:solidFill>
                  <a:schemeClr val="bg1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 contourW="9525"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6F8-4F5E-85FC-1A71B1671A7C}"/>
              </c:ext>
            </c:extLst>
          </c:dPt>
          <c:dPt>
            <c:idx val="1"/>
            <c:bubble3D val="0"/>
            <c:spPr>
              <a:solidFill>
                <a:srgbClr val="B1B1B1"/>
              </a:solidFill>
              <a:ln w="9525">
                <a:solidFill>
                  <a:schemeClr val="bg1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 contourW="9525"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6F8-4F5E-85FC-1A71B1671A7C}"/>
              </c:ext>
            </c:extLst>
          </c:dPt>
          <c:dPt>
            <c:idx val="2"/>
            <c:bubble3D val="0"/>
            <c:spPr>
              <a:solidFill>
                <a:srgbClr val="1E3C70"/>
              </a:solidFill>
              <a:ln w="9525">
                <a:solidFill>
                  <a:schemeClr val="bg1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 contourW="9525"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6F8-4F5E-85FC-1A71B1671A7C}"/>
              </c:ext>
            </c:extLst>
          </c:dPt>
          <c:dLbls>
            <c:dLbl>
              <c:idx val="0"/>
              <c:layout>
                <c:manualLayout>
                  <c:x val="1.9444444444444344E-2"/>
                  <c:y val="2.12427807301772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6F8-4F5E-85FC-1A71B1671A7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4877689532967667E-2"/>
                  <c:y val="-1.69416185841898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6F8-4F5E-85FC-1A71B1671A7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218413895352481E-2"/>
                  <c:y val="-1.909233183134047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6F8-4F5E-85FC-1A71B1671A7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Лист2!$I$2:$I$4</c:f>
              <c:strCache>
                <c:ptCount val="3"/>
                <c:pt idx="0">
                  <c:v>Муниципальное имущество моногородов 
(3247 объектов на территории 178 моногородов)</c:v>
                </c:pt>
                <c:pt idx="1">
                  <c:v>Государственное имущество субъектов РФ 
(233 объекта на территории 29 моногородов)</c:v>
                </c:pt>
                <c:pt idx="2">
                  <c:v>Федеральное имущество 
(62 объекта на территории 30 моногородов)</c:v>
                </c:pt>
              </c:strCache>
            </c:strRef>
          </c:cat>
          <c:val>
            <c:numRef>
              <c:f>Лист2!$J$2:$J$4</c:f>
              <c:numCache>
                <c:formatCode>General</c:formatCode>
                <c:ptCount val="3"/>
                <c:pt idx="0">
                  <c:v>3247</c:v>
                </c:pt>
                <c:pt idx="1">
                  <c:v>233</c:v>
                </c:pt>
                <c:pt idx="2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6F8-4F5E-85FC-1A71B1671A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785214348206478E-2"/>
          <c:y val="0.74574578943525727"/>
          <c:w val="0.93720713035870518"/>
          <c:h val="0.236201333148559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Статистика по имущественной поддержке</a:t>
            </a:r>
            <a:r>
              <a:rPr lang="ru-RU" sz="130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pPr>
            <a:r>
              <a:rPr lang="ru-RU" sz="130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на территории моногородов</a:t>
            </a:r>
            <a:endParaRPr lang="ru-RU" sz="1300" dirty="0">
              <a:solidFill>
                <a:schemeClr val="tx1"/>
              </a:solidFill>
              <a:latin typeface="Arial Narrow" panose="020B0606020202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Лист2!$B$45</c:f>
              <c:strCache>
                <c:ptCount val="1"/>
                <c:pt idx="0">
                  <c:v>По состоянию на 31.12.2016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Лист2!$A$46:$A$47</c:f>
              <c:strCache>
                <c:ptCount val="2"/>
                <c:pt idx="0">
                  <c:v>Количество утвержденных перечней муниципального имущества</c:v>
                </c:pt>
                <c:pt idx="1">
                  <c:v>Количество объектов в перечнях муниципального имущества</c:v>
                </c:pt>
              </c:strCache>
            </c:strRef>
          </c:cat>
          <c:val>
            <c:numRef>
              <c:f>Лист2!$B$46:$B$47</c:f>
              <c:numCache>
                <c:formatCode>General</c:formatCode>
                <c:ptCount val="2"/>
                <c:pt idx="0">
                  <c:v>157</c:v>
                </c:pt>
                <c:pt idx="1">
                  <c:v>2825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7F-43BB-B41E-BF0BC63E0E1B}"/>
            </c:ext>
          </c:extLst>
        </c:ser>
        <c:ser>
          <c:idx val="1"/>
          <c:order val="1"/>
          <c:tx>
            <c:strRef>
              <c:f>Лист2!$C$45</c:f>
              <c:strCache>
                <c:ptCount val="1"/>
                <c:pt idx="0">
                  <c:v>По состоянию на 30.09.2017</c:v>
                </c:pt>
              </c:strCache>
            </c:strRef>
          </c:tx>
          <c:spPr>
            <a:solidFill>
              <a:srgbClr val="AFAFAF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Лист2!$A$46:$A$47</c:f>
              <c:strCache>
                <c:ptCount val="2"/>
                <c:pt idx="0">
                  <c:v>Количество утвержденных перечней муниципального имущества</c:v>
                </c:pt>
                <c:pt idx="1">
                  <c:v>Количество объектов в перечнях муниципального имущества</c:v>
                </c:pt>
              </c:strCache>
            </c:strRef>
          </c:cat>
          <c:val>
            <c:numRef>
              <c:f>Лист2!$C$46:$C$47</c:f>
              <c:numCache>
                <c:formatCode>General</c:formatCode>
                <c:ptCount val="2"/>
                <c:pt idx="0">
                  <c:v>189</c:v>
                </c:pt>
                <c:pt idx="1">
                  <c:v>3301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87F-43BB-B41E-BF0BC63E0E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74713768"/>
        <c:axId val="251892040"/>
      </c:barChart>
      <c:catAx>
        <c:axId val="74713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251892040"/>
        <c:crosses val="autoZero"/>
        <c:auto val="1"/>
        <c:lblAlgn val="ctr"/>
        <c:lblOffset val="100"/>
        <c:noMultiLvlLbl val="0"/>
      </c:catAx>
      <c:valAx>
        <c:axId val="251892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74713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E69B9E-AEC1-41C1-B2C8-9DBF25042BC7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0B0EBBB-0F7D-4227-91DD-46F356BD9DCF}">
      <dgm:prSet phldrT="[Текст]" custT="1"/>
      <dgm:spPr>
        <a:solidFill>
          <a:schemeClr val="accent1">
            <a:lumMod val="50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ru-RU" sz="1800" b="1" i="1" dirty="0" smtClean="0">
              <a:solidFill>
                <a:schemeClr val="bg1"/>
              </a:solidFill>
              <a:latin typeface="Arial Narrow" panose="020B0606020202030204" pitchFamily="34" charset="0"/>
            </a:rPr>
            <a:t>Имущество предоставляется </a:t>
          </a:r>
          <a:endParaRPr lang="ru-RU" sz="1800" b="1" i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BAD83E05-CA3A-41A0-8B49-CA63732CB817}" type="parTrans" cxnId="{CADCC3A9-9C72-46B3-8162-64CF8B97AA33}">
      <dgm:prSet/>
      <dgm:spPr/>
      <dgm:t>
        <a:bodyPr/>
        <a:lstStyle/>
        <a:p>
          <a:endParaRPr lang="ru-RU"/>
        </a:p>
      </dgm:t>
    </dgm:pt>
    <dgm:pt modelId="{15EDEEC7-497C-4349-BE63-60833EF8DF58}" type="sibTrans" cxnId="{CADCC3A9-9C72-46B3-8162-64CF8B97AA33}">
      <dgm:prSet/>
      <dgm:spPr/>
      <dgm:t>
        <a:bodyPr/>
        <a:lstStyle/>
        <a:p>
          <a:endParaRPr lang="ru-RU"/>
        </a:p>
      </dgm:t>
    </dgm:pt>
    <dgm:pt modelId="{29884783-E942-47EE-992C-7BEDD8740DA9}" type="pres">
      <dgm:prSet presAssocID="{76E69B9E-AEC1-41C1-B2C8-9DBF25042BC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9B4F6DA-8A73-4696-B746-BC946C6CEEDD}" type="pres">
      <dgm:prSet presAssocID="{70B0EBBB-0F7D-4227-91DD-46F356BD9DCF}" presName="hierRoot1" presStyleCnt="0">
        <dgm:presLayoutVars>
          <dgm:hierBranch val="init"/>
        </dgm:presLayoutVars>
      </dgm:prSet>
      <dgm:spPr/>
    </dgm:pt>
    <dgm:pt modelId="{11477FB7-4756-40E0-97BC-C5F4B2D5360A}" type="pres">
      <dgm:prSet presAssocID="{70B0EBBB-0F7D-4227-91DD-46F356BD9DCF}" presName="rootComposite1" presStyleCnt="0"/>
      <dgm:spPr/>
    </dgm:pt>
    <dgm:pt modelId="{6474D477-2A35-4490-B7B1-B6BF4E76DBF7}" type="pres">
      <dgm:prSet presAssocID="{70B0EBBB-0F7D-4227-91DD-46F356BD9DCF}" presName="rootText1" presStyleLbl="node0" presStyleIdx="0" presStyleCnt="1" custScaleX="99748" custScaleY="12768" custLinFactNeighborX="-145" custLinFactNeighborY="-183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4819B1-3CDC-4474-9BF6-8C2C5CCEB0C2}" type="pres">
      <dgm:prSet presAssocID="{70B0EBBB-0F7D-4227-91DD-46F356BD9DC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57F8062-0680-4DC6-99EA-3880E94BE51C}" type="pres">
      <dgm:prSet presAssocID="{70B0EBBB-0F7D-4227-91DD-46F356BD9DCF}" presName="hierChild2" presStyleCnt="0"/>
      <dgm:spPr/>
    </dgm:pt>
    <dgm:pt modelId="{7B5D6304-8D2A-462B-A362-D2BB786BB197}" type="pres">
      <dgm:prSet presAssocID="{70B0EBBB-0F7D-4227-91DD-46F356BD9DCF}" presName="hierChild3" presStyleCnt="0"/>
      <dgm:spPr/>
    </dgm:pt>
  </dgm:ptLst>
  <dgm:cxnLst>
    <dgm:cxn modelId="{0A5EE808-03C5-4075-814F-11ABADC41518}" type="presOf" srcId="{76E69B9E-AEC1-41C1-B2C8-9DBF25042BC7}" destId="{29884783-E942-47EE-992C-7BEDD8740DA9}" srcOrd="0" destOrd="0" presId="urn:microsoft.com/office/officeart/2005/8/layout/orgChart1"/>
    <dgm:cxn modelId="{CADCC3A9-9C72-46B3-8162-64CF8B97AA33}" srcId="{76E69B9E-AEC1-41C1-B2C8-9DBF25042BC7}" destId="{70B0EBBB-0F7D-4227-91DD-46F356BD9DCF}" srcOrd="0" destOrd="0" parTransId="{BAD83E05-CA3A-41A0-8B49-CA63732CB817}" sibTransId="{15EDEEC7-497C-4349-BE63-60833EF8DF58}"/>
    <dgm:cxn modelId="{5DA3969A-5DE2-497B-A40D-88432E83457F}" type="presOf" srcId="{70B0EBBB-0F7D-4227-91DD-46F356BD9DCF}" destId="{BC4819B1-3CDC-4474-9BF6-8C2C5CCEB0C2}" srcOrd="1" destOrd="0" presId="urn:microsoft.com/office/officeart/2005/8/layout/orgChart1"/>
    <dgm:cxn modelId="{E301F32B-9E8A-469E-BA92-E65F9FE021BB}" type="presOf" srcId="{70B0EBBB-0F7D-4227-91DD-46F356BD9DCF}" destId="{6474D477-2A35-4490-B7B1-B6BF4E76DBF7}" srcOrd="0" destOrd="0" presId="urn:microsoft.com/office/officeart/2005/8/layout/orgChart1"/>
    <dgm:cxn modelId="{76822A7F-368C-42CF-9F3D-32D7C0293C24}" type="presParOf" srcId="{29884783-E942-47EE-992C-7BEDD8740DA9}" destId="{59B4F6DA-8A73-4696-B746-BC946C6CEEDD}" srcOrd="0" destOrd="0" presId="urn:microsoft.com/office/officeart/2005/8/layout/orgChart1"/>
    <dgm:cxn modelId="{8F07CDAC-080B-4BC5-8F9A-416E8BEE6365}" type="presParOf" srcId="{59B4F6DA-8A73-4696-B746-BC946C6CEEDD}" destId="{11477FB7-4756-40E0-97BC-C5F4B2D5360A}" srcOrd="0" destOrd="0" presId="urn:microsoft.com/office/officeart/2005/8/layout/orgChart1"/>
    <dgm:cxn modelId="{B35845CD-3270-4FC1-AF50-EE045F242F62}" type="presParOf" srcId="{11477FB7-4756-40E0-97BC-C5F4B2D5360A}" destId="{6474D477-2A35-4490-B7B1-B6BF4E76DBF7}" srcOrd="0" destOrd="0" presId="urn:microsoft.com/office/officeart/2005/8/layout/orgChart1"/>
    <dgm:cxn modelId="{F4F6837F-D71E-49A1-A461-67508A85D487}" type="presParOf" srcId="{11477FB7-4756-40E0-97BC-C5F4B2D5360A}" destId="{BC4819B1-3CDC-4474-9BF6-8C2C5CCEB0C2}" srcOrd="1" destOrd="0" presId="urn:microsoft.com/office/officeart/2005/8/layout/orgChart1"/>
    <dgm:cxn modelId="{EB589A4E-7DA1-4336-89B7-9C05BDB93E8B}" type="presParOf" srcId="{59B4F6DA-8A73-4696-B746-BC946C6CEEDD}" destId="{757F8062-0680-4DC6-99EA-3880E94BE51C}" srcOrd="1" destOrd="0" presId="urn:microsoft.com/office/officeart/2005/8/layout/orgChart1"/>
    <dgm:cxn modelId="{93F9BF1B-96D8-49CE-B23B-364E31E29B93}" type="presParOf" srcId="{59B4F6DA-8A73-4696-B746-BC946C6CEEDD}" destId="{7B5D6304-8D2A-462B-A362-D2BB786BB197}" srcOrd="2" destOrd="0" presId="urn:microsoft.com/office/officeart/2005/8/layout/orgChart1"/>
  </dgm:cxnLst>
  <dgm:bg/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6D77A5-3AED-4ED3-B6BB-A939F99F4663}" type="doc">
      <dgm:prSet loTypeId="urn:microsoft.com/office/officeart/2005/8/layout/b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734B0BD-C3F9-4EF8-A679-CE531AB511DA}">
      <dgm:prSet phldrT="[Текст]" custT="1"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lnSpc>
              <a:spcPct val="90000"/>
            </a:lnSpc>
            <a:spcAft>
              <a:spcPts val="625"/>
            </a:spcAft>
          </a:pPr>
          <a:endParaRPr lang="ru-RU" sz="1600" b="1" i="0" dirty="0" smtClean="0">
            <a:solidFill>
              <a:schemeClr val="tx1"/>
            </a:solidFill>
            <a:latin typeface="Arial Narrow" panose="020B0606020202030204" pitchFamily="34" charset="0"/>
          </a:endParaRPr>
        </a:p>
        <a:p>
          <a:pPr>
            <a:lnSpc>
              <a:spcPct val="90000"/>
            </a:lnSpc>
            <a:spcAft>
              <a:spcPts val="625"/>
            </a:spcAft>
          </a:pPr>
          <a:r>
            <a:rPr lang="ru-RU" sz="1600" b="1" i="0" dirty="0" smtClean="0">
              <a:solidFill>
                <a:schemeClr val="bg1"/>
              </a:solidFill>
              <a:latin typeface="Arial Narrow" panose="020B0606020202030204" pitchFamily="34" charset="0"/>
            </a:rPr>
            <a:t> Утверждение </a:t>
          </a:r>
          <a:br>
            <a:rPr lang="ru-RU" sz="1600" b="1" i="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ru-RU" sz="1600" b="1" i="0" dirty="0" smtClean="0">
              <a:solidFill>
                <a:schemeClr val="bg1"/>
              </a:solidFill>
              <a:latin typeface="Arial Narrow" panose="020B0606020202030204" pitchFamily="34" charset="0"/>
            </a:rPr>
            <a:t>планов-графиков </a:t>
          </a:r>
          <a:br>
            <a:rPr lang="ru-RU" sz="1600" b="1" i="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ru-RU" sz="1600" b="1" i="0" dirty="0" smtClean="0">
              <a:solidFill>
                <a:schemeClr val="bg1"/>
              </a:solidFill>
              <a:latin typeface="Arial Narrow" panose="020B0606020202030204" pitchFamily="34" charset="0"/>
            </a:rPr>
            <a:t>(«дорожных карт») </a:t>
          </a:r>
          <a:br>
            <a:rPr lang="ru-RU" sz="1600" b="1" i="0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ru-RU" sz="1600" b="1" i="0" dirty="0" smtClean="0">
              <a:solidFill>
                <a:schemeClr val="bg1"/>
              </a:solidFill>
              <a:latin typeface="Arial Narrow" panose="020B0606020202030204" pitchFamily="34" charset="0"/>
            </a:rPr>
            <a:t>по взаимодействию субъекта РФ с муниципальными образованиями</a:t>
          </a:r>
        </a:p>
        <a:p>
          <a:endParaRPr lang="ru-RU" sz="1600" b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A26AC6EA-F081-462B-B48C-3DA4E190EC42}" type="parTrans" cxnId="{64F8D61C-DCE5-41AB-8FCD-DE3DD4CE04A1}">
      <dgm:prSet/>
      <dgm:spPr/>
      <dgm:t>
        <a:bodyPr/>
        <a:lstStyle/>
        <a:p>
          <a:endParaRPr lang="ru-RU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CC138F78-2363-483C-AE0D-AB85D4791122}" type="sibTrans" cxnId="{64F8D61C-DCE5-41AB-8FCD-DE3DD4CE04A1}">
      <dgm:prSet custT="1"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>
        <a:ln w="3175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A35C1C55-D495-45DB-8F52-B27DA3076408}">
      <dgm:prSet phldrT="[Текст]" custT="1"/>
      <dgm:spPr>
        <a:solidFill>
          <a:srgbClr val="1F4E79"/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625"/>
            </a:spcAft>
            <a:buClrTx/>
            <a:buSzTx/>
            <a:buFontTx/>
            <a:buNone/>
            <a:tabLst/>
            <a:defRPr/>
          </a:pPr>
          <a:endParaRPr lang="ru-RU" sz="1600" b="1" dirty="0" smtClean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0" marR="0" lvl="0" indent="0" defTabSz="7112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rgbClr val="ED7D31"/>
              </a:solidFill>
              <a:latin typeface="Arial Narrow" panose="020B0606020202030204" pitchFamily="34" charset="0"/>
            </a:rPr>
            <a:t>Анализ реестров муниципального имущества моногородов</a:t>
          </a:r>
          <a:endParaRPr lang="ru-RU" sz="1800" b="0" dirty="0" smtClean="0">
            <a:solidFill>
              <a:schemeClr val="bg1"/>
            </a:solidFill>
            <a:latin typeface="Arial Narrow" panose="020B0606020202030204" pitchFamily="34" charset="0"/>
          </a:endParaRPr>
        </a:p>
        <a:p>
          <a:pPr lvl="0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C6177FE-7A6E-475C-A92B-1F29E87BA89D}" type="parTrans" cxnId="{2FB56262-444B-46B5-B83E-7D7C54C20327}">
      <dgm:prSet/>
      <dgm:spPr/>
      <dgm:t>
        <a:bodyPr/>
        <a:lstStyle/>
        <a:p>
          <a:endParaRPr lang="ru-RU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E8BE389-12E9-4221-9CD6-8334C789EE77}" type="sibTrans" cxnId="{2FB56262-444B-46B5-B83E-7D7C54C20327}">
      <dgm:prSet custT="1"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>
        <a:ln w="3175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1600" b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5CCE4D9B-4929-43E5-848B-47727379D9FF}">
      <dgm:prSet phldrT="[Текст]" custT="1"/>
      <dgm:spPr>
        <a:solidFill>
          <a:srgbClr val="1F4E79"/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625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rgbClr val="ED7D31"/>
              </a:solidFill>
              <a:latin typeface="Arial Narrow" panose="020B0606020202030204" pitchFamily="34" charset="0"/>
            </a:rPr>
            <a:t>Формирование списка объектов имущества, потенциально пригодного для предоставления субъектам МСП</a:t>
          </a:r>
        </a:p>
      </dgm:t>
    </dgm:pt>
    <dgm:pt modelId="{FB4EDB2F-1EC9-44DC-B07A-E8E340537E17}" type="sibTrans" cxnId="{F9017B86-12DB-42A1-9D9D-1FC81825E22C}">
      <dgm:prSet custT="1"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>
        <a:ln w="3175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1600" b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B34B7DD-AA8A-4303-A1B7-289E997E04D6}" type="parTrans" cxnId="{F9017B86-12DB-42A1-9D9D-1FC81825E22C}">
      <dgm:prSet/>
      <dgm:spPr/>
      <dgm:t>
        <a:bodyPr/>
        <a:lstStyle/>
        <a:p>
          <a:endParaRPr lang="ru-RU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22FD49C9-507E-48D3-A209-790AFCDF3505}">
      <dgm:prSet custT="1"/>
      <dgm:spPr>
        <a:solidFill>
          <a:srgbClr val="1F4E79"/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lvl="0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800" b="1" dirty="0" smtClean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rgbClr val="ED7D31"/>
              </a:solidFill>
              <a:latin typeface="Arial Narrow" panose="020B0606020202030204" pitchFamily="34" charset="0"/>
            </a:rPr>
            <a:t>Выезд на объекты для визуальной оценки </a:t>
          </a:r>
          <a:br>
            <a:rPr lang="ru-RU" sz="1600" b="1" dirty="0" smtClean="0">
              <a:solidFill>
                <a:srgbClr val="ED7D31"/>
              </a:solidFill>
              <a:latin typeface="Arial Narrow" panose="020B0606020202030204" pitchFamily="34" charset="0"/>
            </a:rPr>
          </a:br>
          <a:r>
            <a:rPr lang="ru-RU" sz="1600" b="1" dirty="0" smtClean="0">
              <a:solidFill>
                <a:srgbClr val="ED7D31"/>
              </a:solidFill>
              <a:latin typeface="Arial Narrow" panose="020B0606020202030204" pitchFamily="34" charset="0"/>
            </a:rPr>
            <a:t>их технического состояния</a:t>
          </a:r>
        </a:p>
        <a:p>
          <a:pPr lvl="0" defTabSz="800100">
            <a:spcBef>
              <a:spcPct val="0"/>
            </a:spcBef>
          </a:pPr>
          <a:endParaRPr lang="ru-RU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86DD5335-7E8B-4FBD-9FB0-B72703A1DC20}" type="parTrans" cxnId="{B46C80B7-7E8E-488A-B678-B3DCC5809F4E}">
      <dgm:prSet/>
      <dgm:spPr/>
      <dgm:t>
        <a:bodyPr/>
        <a:lstStyle/>
        <a:p>
          <a:endParaRPr lang="ru-RU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ABC35CED-24C1-4A76-81AB-FE8A1934F7FC}" type="sibTrans" cxnId="{B46C80B7-7E8E-488A-B678-B3DCC5809F4E}">
      <dgm:prSet/>
      <dgm:spPr>
        <a:solidFill>
          <a:srgbClr val="1F4E79"/>
        </a:solidFill>
        <a:ln w="6350">
          <a:solidFill>
            <a:schemeClr val="tx2"/>
          </a:solidFill>
        </a:ln>
      </dgm:spPr>
      <dgm:t>
        <a:bodyPr/>
        <a:lstStyle/>
        <a:p>
          <a:endParaRPr lang="ru-RU"/>
        </a:p>
      </dgm:t>
    </dgm:pt>
    <dgm:pt modelId="{9BE0504C-62C1-40B1-A41E-D14A5A4357BC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bg1"/>
              </a:solidFill>
              <a:latin typeface="Arial Narrow" panose="020B0606020202030204" pitchFamily="34" charset="0"/>
            </a:rPr>
            <a:t>Рассмотрение рабочей группой материалов осмотра объектов, утверждение Перечня объектов пригодных для предоставления субъектам МСП</a:t>
          </a:r>
          <a:endParaRPr lang="ru-RU" sz="1600" b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18A5A7DB-94D6-463F-96DD-0B973657858F}" type="sibTrans" cxnId="{F1E3ABDB-FECB-49E3-92EC-FF90307F90E5}">
      <dgm:prSet/>
      <dgm:spPr>
        <a:ln w="3175">
          <a:solidFill>
            <a:schemeClr val="tx2"/>
          </a:solidFill>
        </a:ln>
      </dgm:spPr>
      <dgm:t>
        <a:bodyPr/>
        <a:lstStyle/>
        <a:p>
          <a:endParaRPr lang="ru-RU" dirty="0"/>
        </a:p>
      </dgm:t>
    </dgm:pt>
    <dgm:pt modelId="{9303AFE7-6350-4AAE-98CF-FF03E908CAAB}" type="parTrans" cxnId="{F1E3ABDB-FECB-49E3-92EC-FF90307F90E5}">
      <dgm:prSet/>
      <dgm:spPr/>
      <dgm:t>
        <a:bodyPr/>
        <a:lstStyle/>
        <a:p>
          <a:endParaRPr lang="ru-RU"/>
        </a:p>
      </dgm:t>
    </dgm:pt>
    <dgm:pt modelId="{12906C50-67F5-4FD4-94D9-A4D6D277F4BB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kern="1200" dirty="0" smtClean="0">
              <a:solidFill>
                <a:srgbClr val="ED7D31"/>
              </a:solidFill>
              <a:latin typeface="Arial Narrow" panose="020B0606020202030204" pitchFamily="34" charset="0"/>
            </a:rPr>
            <a:t>Утверждение </a:t>
          </a:r>
          <a:br>
            <a:rPr lang="ru-RU" sz="1600" b="1" kern="1200" dirty="0" smtClean="0">
              <a:solidFill>
                <a:srgbClr val="ED7D31"/>
              </a:solidFill>
              <a:latin typeface="Arial Narrow" panose="020B0606020202030204" pitchFamily="34" charset="0"/>
            </a:rPr>
          </a:br>
          <a:r>
            <a:rPr lang="ru-RU" sz="1600" b="1" kern="1200" dirty="0" smtClean="0">
              <a:solidFill>
                <a:srgbClr val="ED7D31"/>
              </a:solidFill>
              <a:latin typeface="Arial Narrow" panose="020B0606020202030204" pitchFamily="34" charset="0"/>
            </a:rPr>
            <a:t>или дополнение </a:t>
          </a:r>
          <a:r>
            <a:rPr lang="ru-RU" sz="1600" b="1" kern="1200" dirty="0" smtClean="0">
              <a:solidFill>
                <a:srgbClr val="ED7D31"/>
              </a:solidFill>
              <a:latin typeface="Arial Narrow" panose="020B0606020202030204" pitchFamily="34" charset="0"/>
              <a:ea typeface="+mn-ea"/>
              <a:cs typeface="+mn-cs"/>
            </a:rPr>
            <a:t>Перечней</a:t>
          </a:r>
          <a:r>
            <a:rPr lang="ru-RU" sz="1600" b="1" kern="1200" dirty="0" smtClean="0">
              <a:solidFill>
                <a:srgbClr val="ED7D31"/>
              </a:solidFill>
              <a:latin typeface="Arial Narrow" panose="020B0606020202030204" pitchFamily="34" charset="0"/>
            </a:rPr>
            <a:t> государственного                          и муниципального имущества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kern="1200" dirty="0" smtClean="0">
              <a:solidFill>
                <a:srgbClr val="ED7D31"/>
              </a:solidFill>
              <a:latin typeface="Arial Narrow" panose="020B0606020202030204" pitchFamily="34" charset="0"/>
            </a:rPr>
            <a:t>до 1 ноября текущего года</a:t>
          </a:r>
          <a:endParaRPr lang="ru-RU" sz="1600" b="1" kern="1200" dirty="0">
            <a:solidFill>
              <a:srgbClr val="ED7D31"/>
            </a:solidFill>
            <a:latin typeface="Arial Narrow" panose="020B0606020202030204" pitchFamily="34" charset="0"/>
          </a:endParaRPr>
        </a:p>
      </dgm:t>
    </dgm:pt>
    <dgm:pt modelId="{9D4E32F8-67E4-46BD-8446-F423A97A8BB9}" type="parTrans" cxnId="{02F6CB26-BE76-4E70-8D26-F59258C7BBE6}">
      <dgm:prSet/>
      <dgm:spPr/>
      <dgm:t>
        <a:bodyPr/>
        <a:lstStyle/>
        <a:p>
          <a:endParaRPr lang="ru-RU"/>
        </a:p>
      </dgm:t>
    </dgm:pt>
    <dgm:pt modelId="{36005AFA-5321-4F1D-ABA8-40B12FD640CA}" type="sibTrans" cxnId="{02F6CB26-BE76-4E70-8D26-F59258C7BBE6}">
      <dgm:prSet/>
      <dgm:spPr/>
      <dgm:t>
        <a:bodyPr/>
        <a:lstStyle/>
        <a:p>
          <a:endParaRPr lang="ru-RU"/>
        </a:p>
      </dgm:t>
    </dgm:pt>
    <dgm:pt modelId="{D02EAE4E-4BEA-4ABA-9C92-19351ACDAE89}">
      <dgm:prSet phldrT="[Текст]" custT="1"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chemeClr val="bg1"/>
              </a:solidFill>
              <a:latin typeface="Arial Narrow" panose="020B0606020202030204" pitchFamily="34" charset="0"/>
            </a:rPr>
            <a:t>Создание рабочей группы </a:t>
          </a:r>
          <a:br>
            <a:rPr lang="ru-RU" sz="1600" b="1" dirty="0" smtClean="0">
              <a:solidFill>
                <a:schemeClr val="bg1"/>
              </a:solidFill>
              <a:latin typeface="Arial Narrow" panose="020B0606020202030204" pitchFamily="34" charset="0"/>
            </a:rPr>
          </a:br>
          <a:r>
            <a:rPr lang="ru-RU" sz="1600" b="1" dirty="0" smtClean="0">
              <a:solidFill>
                <a:schemeClr val="bg1"/>
              </a:solidFill>
              <a:latin typeface="Arial Narrow" panose="020B0606020202030204" pitchFamily="34" charset="0"/>
            </a:rPr>
            <a:t>по вопросам имущественной поддержки субъектов МСП</a:t>
          </a:r>
        </a:p>
        <a:p>
          <a:endParaRPr lang="ru-RU" sz="1600" b="1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44A764E2-0AE3-4B11-9254-F2D12DF80EDF}" type="sibTrans" cxnId="{E2088D20-AFCB-4EBB-AF2F-6F9F21051F73}">
      <dgm:prSet custT="1"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>
        <a:ln w="3175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DED18B08-F46D-4FF2-9CF1-427C47F9131D}" type="parTrans" cxnId="{E2088D20-AFCB-4EBB-AF2F-6F9F21051F73}">
      <dgm:prSet/>
      <dgm:spPr/>
      <dgm:t>
        <a:bodyPr/>
        <a:lstStyle/>
        <a:p>
          <a:endParaRPr lang="ru-RU" sz="1600" b="1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1BCAA61C-1F1A-468E-8683-7BFA43D255A0}" type="pres">
      <dgm:prSet presAssocID="{A56D77A5-3AED-4ED3-B6BB-A939F99F466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76DEE9-9B78-4F6E-B185-C2142211ADB8}" type="pres">
      <dgm:prSet presAssocID="{F734B0BD-C3F9-4EF8-A679-CE531AB511DA}" presName="node" presStyleLbl="node1" presStyleIdx="0" presStyleCnt="7" custLinFactNeighborX="-4456" custLinFactNeighborY="-25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554843-E681-4064-8372-70274D054F68}" type="pres">
      <dgm:prSet presAssocID="{CC138F78-2363-483C-AE0D-AB85D4791122}" presName="sibTrans" presStyleLbl="sibTrans1D1" presStyleIdx="0" presStyleCnt="6"/>
      <dgm:spPr/>
      <dgm:t>
        <a:bodyPr/>
        <a:lstStyle/>
        <a:p>
          <a:endParaRPr lang="ru-RU"/>
        </a:p>
      </dgm:t>
    </dgm:pt>
    <dgm:pt modelId="{D004878D-72A2-47BD-BAB6-8C4E7B35EE3A}" type="pres">
      <dgm:prSet presAssocID="{CC138F78-2363-483C-AE0D-AB85D4791122}" presName="connectorText" presStyleLbl="sibTrans1D1" presStyleIdx="0" presStyleCnt="6"/>
      <dgm:spPr/>
      <dgm:t>
        <a:bodyPr/>
        <a:lstStyle/>
        <a:p>
          <a:endParaRPr lang="ru-RU"/>
        </a:p>
      </dgm:t>
    </dgm:pt>
    <dgm:pt modelId="{8271A1CE-2580-482A-B1DD-3B88BE1E4544}" type="pres">
      <dgm:prSet presAssocID="{D02EAE4E-4BEA-4ABA-9C92-19351ACDAE89}" presName="node" presStyleLbl="node1" presStyleIdx="1" presStyleCnt="7" custScaleX="106502" custLinFactNeighborX="9990" custLinFactNeighborY="-12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C83361-24C7-42AF-A27D-CD3DF5774498}" type="pres">
      <dgm:prSet presAssocID="{44A764E2-0AE3-4B11-9254-F2D12DF80EDF}" presName="sibTrans" presStyleLbl="sibTrans1D1" presStyleIdx="1" presStyleCnt="6"/>
      <dgm:spPr/>
      <dgm:t>
        <a:bodyPr/>
        <a:lstStyle/>
        <a:p>
          <a:endParaRPr lang="ru-RU"/>
        </a:p>
      </dgm:t>
    </dgm:pt>
    <dgm:pt modelId="{DDE2A3E8-5F14-4C1D-9297-C8ECA3AB724E}" type="pres">
      <dgm:prSet presAssocID="{44A764E2-0AE3-4B11-9254-F2D12DF80EDF}" presName="connectorText" presStyleLbl="sibTrans1D1" presStyleIdx="1" presStyleCnt="6"/>
      <dgm:spPr/>
      <dgm:t>
        <a:bodyPr/>
        <a:lstStyle/>
        <a:p>
          <a:endParaRPr lang="ru-RU"/>
        </a:p>
      </dgm:t>
    </dgm:pt>
    <dgm:pt modelId="{E52E68DE-6D86-47A8-8089-908F56D9D6FC}" type="pres">
      <dgm:prSet presAssocID="{A35C1C55-D495-45DB-8F52-B27DA3076408}" presName="node" presStyleLbl="node1" presStyleIdx="2" presStyleCnt="7" custLinFactNeighborX="20287" custLinFactNeighborY="-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87E6F9-0A6C-4BDE-AC21-51E630D7423C}" type="pres">
      <dgm:prSet presAssocID="{0E8BE389-12E9-4221-9CD6-8334C789EE77}" presName="sibTrans" presStyleLbl="sibTrans1D1" presStyleIdx="2" presStyleCnt="6"/>
      <dgm:spPr/>
      <dgm:t>
        <a:bodyPr/>
        <a:lstStyle/>
        <a:p>
          <a:endParaRPr lang="ru-RU"/>
        </a:p>
      </dgm:t>
    </dgm:pt>
    <dgm:pt modelId="{46972399-C0D6-4F27-8478-A98618146D56}" type="pres">
      <dgm:prSet presAssocID="{0E8BE389-12E9-4221-9CD6-8334C789EE77}" presName="connectorText" presStyleLbl="sibTrans1D1" presStyleIdx="2" presStyleCnt="6"/>
      <dgm:spPr/>
      <dgm:t>
        <a:bodyPr/>
        <a:lstStyle/>
        <a:p>
          <a:endParaRPr lang="ru-RU"/>
        </a:p>
      </dgm:t>
    </dgm:pt>
    <dgm:pt modelId="{EEA61B13-867C-4ABA-8568-7A7EC007BA52}" type="pres">
      <dgm:prSet presAssocID="{5CCE4D9B-4929-43E5-848B-47727379D9FF}" presName="node" presStyleLbl="node1" presStyleIdx="3" presStyleCnt="7" custLinFactNeighborX="-4687" custLinFactNeighborY="-4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9B7DBD-3578-457D-8206-052B1A498233}" type="pres">
      <dgm:prSet presAssocID="{FB4EDB2F-1EC9-44DC-B07A-E8E340537E17}" presName="sibTrans" presStyleLbl="sibTrans1D1" presStyleIdx="3" presStyleCnt="6"/>
      <dgm:spPr/>
      <dgm:t>
        <a:bodyPr/>
        <a:lstStyle/>
        <a:p>
          <a:endParaRPr lang="ru-RU"/>
        </a:p>
      </dgm:t>
    </dgm:pt>
    <dgm:pt modelId="{E68A71B3-E498-4084-B5DE-C318674275E4}" type="pres">
      <dgm:prSet presAssocID="{FB4EDB2F-1EC9-44DC-B07A-E8E340537E17}" presName="connectorText" presStyleLbl="sibTrans1D1" presStyleIdx="3" presStyleCnt="6"/>
      <dgm:spPr/>
      <dgm:t>
        <a:bodyPr/>
        <a:lstStyle/>
        <a:p>
          <a:endParaRPr lang="ru-RU"/>
        </a:p>
      </dgm:t>
    </dgm:pt>
    <dgm:pt modelId="{7DD09950-3313-4413-8F50-95528A6A4D1B}" type="pres">
      <dgm:prSet presAssocID="{22FD49C9-507E-48D3-A209-790AFCDF3505}" presName="node" presStyleLbl="node1" presStyleIdx="4" presStyleCnt="7" custScaleX="107061" custLinFactNeighborX="8510" custLinFactNeighborY="-4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B69ABB-2C13-4B0C-B105-578A080E11AC}" type="pres">
      <dgm:prSet presAssocID="{ABC35CED-24C1-4A76-81AB-FE8A1934F7FC}" presName="sibTrans" presStyleLbl="sibTrans1D1" presStyleIdx="4" presStyleCnt="6"/>
      <dgm:spPr/>
      <dgm:t>
        <a:bodyPr/>
        <a:lstStyle/>
        <a:p>
          <a:endParaRPr lang="ru-RU"/>
        </a:p>
      </dgm:t>
    </dgm:pt>
    <dgm:pt modelId="{C530D52A-203C-42F5-A4B2-CE3711736A7D}" type="pres">
      <dgm:prSet presAssocID="{ABC35CED-24C1-4A76-81AB-FE8A1934F7FC}" presName="connectorText" presStyleLbl="sibTrans1D1" presStyleIdx="4" presStyleCnt="6"/>
      <dgm:spPr/>
      <dgm:t>
        <a:bodyPr/>
        <a:lstStyle/>
        <a:p>
          <a:endParaRPr lang="ru-RU"/>
        </a:p>
      </dgm:t>
    </dgm:pt>
    <dgm:pt modelId="{2DAD99A9-0578-4DBC-96D7-EA5377FDAA41}" type="pres">
      <dgm:prSet presAssocID="{9BE0504C-62C1-40B1-A41E-D14A5A4357BC}" presName="node" presStyleLbl="node1" presStyleIdx="5" presStyleCnt="7" custScaleX="99381" custLinFactNeighborX="20347" custLinFactNeighborY="-4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E9DFE-1334-4FC0-8E6C-DD23C8D7519D}" type="pres">
      <dgm:prSet presAssocID="{18A5A7DB-94D6-463F-96DD-0B973657858F}" presName="sibTrans" presStyleLbl="sibTrans1D1" presStyleIdx="5" presStyleCnt="6"/>
      <dgm:spPr/>
      <dgm:t>
        <a:bodyPr/>
        <a:lstStyle/>
        <a:p>
          <a:endParaRPr lang="ru-RU"/>
        </a:p>
      </dgm:t>
    </dgm:pt>
    <dgm:pt modelId="{9B404E44-7963-49CB-AE78-CF4FD296F36B}" type="pres">
      <dgm:prSet presAssocID="{18A5A7DB-94D6-463F-96DD-0B973657858F}" presName="connectorText" presStyleLbl="sibTrans1D1" presStyleIdx="5" presStyleCnt="6"/>
      <dgm:spPr/>
      <dgm:t>
        <a:bodyPr/>
        <a:lstStyle/>
        <a:p>
          <a:endParaRPr lang="ru-RU"/>
        </a:p>
      </dgm:t>
    </dgm:pt>
    <dgm:pt modelId="{E8A567F7-024F-4F29-89E5-C4EA1958E825}" type="pres">
      <dgm:prSet presAssocID="{12906C50-67F5-4FD4-94D9-A4D6D277F4BB}" presName="node" presStyleLbl="node1" presStyleIdx="6" presStyleCnt="7" custScaleX="106380" custLinFactX="30001" custLinFactNeighborX="100000" custLinFactNeighborY="-44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F8E166-974A-4FAC-BBE0-DCF998CE1515}" type="presOf" srcId="{22FD49C9-507E-48D3-A209-790AFCDF3505}" destId="{7DD09950-3313-4413-8F50-95528A6A4D1B}" srcOrd="0" destOrd="0" presId="urn:microsoft.com/office/officeart/2005/8/layout/bProcess3"/>
    <dgm:cxn modelId="{4436A7DC-1985-4F4B-960E-95BF71260A1B}" type="presOf" srcId="{0E8BE389-12E9-4221-9CD6-8334C789EE77}" destId="{46972399-C0D6-4F27-8478-A98618146D56}" srcOrd="1" destOrd="0" presId="urn:microsoft.com/office/officeart/2005/8/layout/bProcess3"/>
    <dgm:cxn modelId="{F51E014C-753B-48ED-81FD-BBEACA5F3010}" type="presOf" srcId="{A56D77A5-3AED-4ED3-B6BB-A939F99F4663}" destId="{1BCAA61C-1F1A-468E-8683-7BFA43D255A0}" srcOrd="0" destOrd="0" presId="urn:microsoft.com/office/officeart/2005/8/layout/bProcess3"/>
    <dgm:cxn modelId="{F1E3ABDB-FECB-49E3-92EC-FF90307F90E5}" srcId="{A56D77A5-3AED-4ED3-B6BB-A939F99F4663}" destId="{9BE0504C-62C1-40B1-A41E-D14A5A4357BC}" srcOrd="5" destOrd="0" parTransId="{9303AFE7-6350-4AAE-98CF-FF03E908CAAB}" sibTransId="{18A5A7DB-94D6-463F-96DD-0B973657858F}"/>
    <dgm:cxn modelId="{64F8D61C-DCE5-41AB-8FCD-DE3DD4CE04A1}" srcId="{A56D77A5-3AED-4ED3-B6BB-A939F99F4663}" destId="{F734B0BD-C3F9-4EF8-A679-CE531AB511DA}" srcOrd="0" destOrd="0" parTransId="{A26AC6EA-F081-462B-B48C-3DA4E190EC42}" sibTransId="{CC138F78-2363-483C-AE0D-AB85D4791122}"/>
    <dgm:cxn modelId="{615929F3-EDC9-4FCF-9214-3B640FD68BCB}" type="presOf" srcId="{0E8BE389-12E9-4221-9CD6-8334C789EE77}" destId="{3F87E6F9-0A6C-4BDE-AC21-51E630D7423C}" srcOrd="0" destOrd="0" presId="urn:microsoft.com/office/officeart/2005/8/layout/bProcess3"/>
    <dgm:cxn modelId="{0ED10971-C16A-47AF-88E3-97690AFBF100}" type="presOf" srcId="{12906C50-67F5-4FD4-94D9-A4D6D277F4BB}" destId="{E8A567F7-024F-4F29-89E5-C4EA1958E825}" srcOrd="0" destOrd="0" presId="urn:microsoft.com/office/officeart/2005/8/layout/bProcess3"/>
    <dgm:cxn modelId="{7AF4EABD-6136-4E93-8627-DA976B20FC3B}" type="presOf" srcId="{F734B0BD-C3F9-4EF8-A679-CE531AB511DA}" destId="{4176DEE9-9B78-4F6E-B185-C2142211ADB8}" srcOrd="0" destOrd="0" presId="urn:microsoft.com/office/officeart/2005/8/layout/bProcess3"/>
    <dgm:cxn modelId="{AF7CEFB2-8DFC-4043-AD8D-4C6AC0BA978F}" type="presOf" srcId="{D02EAE4E-4BEA-4ABA-9C92-19351ACDAE89}" destId="{8271A1CE-2580-482A-B1DD-3B88BE1E4544}" srcOrd="0" destOrd="0" presId="urn:microsoft.com/office/officeart/2005/8/layout/bProcess3"/>
    <dgm:cxn modelId="{7E7B66FD-34DC-48FB-9458-51E9263010E7}" type="presOf" srcId="{5CCE4D9B-4929-43E5-848B-47727379D9FF}" destId="{EEA61B13-867C-4ABA-8568-7A7EC007BA52}" srcOrd="0" destOrd="0" presId="urn:microsoft.com/office/officeart/2005/8/layout/bProcess3"/>
    <dgm:cxn modelId="{9AA15FA7-43A6-4C3C-ACAF-F04EE0229EF7}" type="presOf" srcId="{9BE0504C-62C1-40B1-A41E-D14A5A4357BC}" destId="{2DAD99A9-0578-4DBC-96D7-EA5377FDAA41}" srcOrd="0" destOrd="0" presId="urn:microsoft.com/office/officeart/2005/8/layout/bProcess3"/>
    <dgm:cxn modelId="{02F6CB26-BE76-4E70-8D26-F59258C7BBE6}" srcId="{A56D77A5-3AED-4ED3-B6BB-A939F99F4663}" destId="{12906C50-67F5-4FD4-94D9-A4D6D277F4BB}" srcOrd="6" destOrd="0" parTransId="{9D4E32F8-67E4-46BD-8446-F423A97A8BB9}" sibTransId="{36005AFA-5321-4F1D-ABA8-40B12FD640CA}"/>
    <dgm:cxn modelId="{CFB9ED4C-DB91-4BC8-A62C-FA52650FDA12}" type="presOf" srcId="{44A764E2-0AE3-4B11-9254-F2D12DF80EDF}" destId="{DDE2A3E8-5F14-4C1D-9297-C8ECA3AB724E}" srcOrd="1" destOrd="0" presId="urn:microsoft.com/office/officeart/2005/8/layout/bProcess3"/>
    <dgm:cxn modelId="{9192570F-9AD4-4827-85ED-8EEEFC60BD9E}" type="presOf" srcId="{FB4EDB2F-1EC9-44DC-B07A-E8E340537E17}" destId="{E68A71B3-E498-4084-B5DE-C318674275E4}" srcOrd="1" destOrd="0" presId="urn:microsoft.com/office/officeart/2005/8/layout/bProcess3"/>
    <dgm:cxn modelId="{3D53701A-6A7C-4D64-87C6-B03FE5F427CD}" type="presOf" srcId="{A35C1C55-D495-45DB-8F52-B27DA3076408}" destId="{E52E68DE-6D86-47A8-8089-908F56D9D6FC}" srcOrd="0" destOrd="0" presId="urn:microsoft.com/office/officeart/2005/8/layout/bProcess3"/>
    <dgm:cxn modelId="{7C1158E6-747D-49E5-82A8-AD16F44488D3}" type="presOf" srcId="{CC138F78-2363-483C-AE0D-AB85D4791122}" destId="{D004878D-72A2-47BD-BAB6-8C4E7B35EE3A}" srcOrd="1" destOrd="0" presId="urn:microsoft.com/office/officeart/2005/8/layout/bProcess3"/>
    <dgm:cxn modelId="{A1680E0D-E0A3-47F1-9E18-87D7EADA87EA}" type="presOf" srcId="{18A5A7DB-94D6-463F-96DD-0B973657858F}" destId="{0C9E9DFE-1334-4FC0-8E6C-DD23C8D7519D}" srcOrd="0" destOrd="0" presId="urn:microsoft.com/office/officeart/2005/8/layout/bProcess3"/>
    <dgm:cxn modelId="{092F14E4-EDBF-47C9-B415-B3F0E01E8945}" type="presOf" srcId="{FB4EDB2F-1EC9-44DC-B07A-E8E340537E17}" destId="{729B7DBD-3578-457D-8206-052B1A498233}" srcOrd="0" destOrd="0" presId="urn:microsoft.com/office/officeart/2005/8/layout/bProcess3"/>
    <dgm:cxn modelId="{FD22A5BC-029F-4BB5-BD53-49AA6EA4ACF8}" type="presOf" srcId="{CC138F78-2363-483C-AE0D-AB85D4791122}" destId="{94554843-E681-4064-8372-70274D054F68}" srcOrd="0" destOrd="0" presId="urn:microsoft.com/office/officeart/2005/8/layout/bProcess3"/>
    <dgm:cxn modelId="{B46C80B7-7E8E-488A-B678-B3DCC5809F4E}" srcId="{A56D77A5-3AED-4ED3-B6BB-A939F99F4663}" destId="{22FD49C9-507E-48D3-A209-790AFCDF3505}" srcOrd="4" destOrd="0" parTransId="{86DD5335-7E8B-4FBD-9FB0-B72703A1DC20}" sibTransId="{ABC35CED-24C1-4A76-81AB-FE8A1934F7FC}"/>
    <dgm:cxn modelId="{131B9469-7A8D-4E84-A164-680E68758277}" type="presOf" srcId="{18A5A7DB-94D6-463F-96DD-0B973657858F}" destId="{9B404E44-7963-49CB-AE78-CF4FD296F36B}" srcOrd="1" destOrd="0" presId="urn:microsoft.com/office/officeart/2005/8/layout/bProcess3"/>
    <dgm:cxn modelId="{FC1EE46F-4F47-4209-ACEC-BAB7A2279E2F}" type="presOf" srcId="{ABC35CED-24C1-4A76-81AB-FE8A1934F7FC}" destId="{E2B69ABB-2C13-4B0C-B105-578A080E11AC}" srcOrd="0" destOrd="0" presId="urn:microsoft.com/office/officeart/2005/8/layout/bProcess3"/>
    <dgm:cxn modelId="{2FB56262-444B-46B5-B83E-7D7C54C20327}" srcId="{A56D77A5-3AED-4ED3-B6BB-A939F99F4663}" destId="{A35C1C55-D495-45DB-8F52-B27DA3076408}" srcOrd="2" destOrd="0" parTransId="{2C6177FE-7A6E-475C-A92B-1F29E87BA89D}" sibTransId="{0E8BE389-12E9-4221-9CD6-8334C789EE77}"/>
    <dgm:cxn modelId="{61D46F1B-0E97-4E25-A238-FF2C9EF0A3A9}" type="presOf" srcId="{44A764E2-0AE3-4B11-9254-F2D12DF80EDF}" destId="{6FC83361-24C7-42AF-A27D-CD3DF5774498}" srcOrd="0" destOrd="0" presId="urn:microsoft.com/office/officeart/2005/8/layout/bProcess3"/>
    <dgm:cxn modelId="{E2088D20-AFCB-4EBB-AF2F-6F9F21051F73}" srcId="{A56D77A5-3AED-4ED3-B6BB-A939F99F4663}" destId="{D02EAE4E-4BEA-4ABA-9C92-19351ACDAE89}" srcOrd="1" destOrd="0" parTransId="{DED18B08-F46D-4FF2-9CF1-427C47F9131D}" sibTransId="{44A764E2-0AE3-4B11-9254-F2D12DF80EDF}"/>
    <dgm:cxn modelId="{F9017B86-12DB-42A1-9D9D-1FC81825E22C}" srcId="{A56D77A5-3AED-4ED3-B6BB-A939F99F4663}" destId="{5CCE4D9B-4929-43E5-848B-47727379D9FF}" srcOrd="3" destOrd="0" parTransId="{FB34B7DD-AA8A-4303-A1B7-289E997E04D6}" sibTransId="{FB4EDB2F-1EC9-44DC-B07A-E8E340537E17}"/>
    <dgm:cxn modelId="{182FF72E-2C97-4C0F-B733-C34393B2E760}" type="presOf" srcId="{ABC35CED-24C1-4A76-81AB-FE8A1934F7FC}" destId="{C530D52A-203C-42F5-A4B2-CE3711736A7D}" srcOrd="1" destOrd="0" presId="urn:microsoft.com/office/officeart/2005/8/layout/bProcess3"/>
    <dgm:cxn modelId="{6CFC59A4-022F-449D-8319-3A931AD06BD9}" type="presParOf" srcId="{1BCAA61C-1F1A-468E-8683-7BFA43D255A0}" destId="{4176DEE9-9B78-4F6E-B185-C2142211ADB8}" srcOrd="0" destOrd="0" presId="urn:microsoft.com/office/officeart/2005/8/layout/bProcess3"/>
    <dgm:cxn modelId="{765C8847-FC4C-4575-8DAA-A3E4B9B123EC}" type="presParOf" srcId="{1BCAA61C-1F1A-468E-8683-7BFA43D255A0}" destId="{94554843-E681-4064-8372-70274D054F68}" srcOrd="1" destOrd="0" presId="urn:microsoft.com/office/officeart/2005/8/layout/bProcess3"/>
    <dgm:cxn modelId="{991C131E-234E-4074-B75F-044AE79223A0}" type="presParOf" srcId="{94554843-E681-4064-8372-70274D054F68}" destId="{D004878D-72A2-47BD-BAB6-8C4E7B35EE3A}" srcOrd="0" destOrd="0" presId="urn:microsoft.com/office/officeart/2005/8/layout/bProcess3"/>
    <dgm:cxn modelId="{4F278297-CC97-497A-8587-34FC118C1EFA}" type="presParOf" srcId="{1BCAA61C-1F1A-468E-8683-7BFA43D255A0}" destId="{8271A1CE-2580-482A-B1DD-3B88BE1E4544}" srcOrd="2" destOrd="0" presId="urn:microsoft.com/office/officeart/2005/8/layout/bProcess3"/>
    <dgm:cxn modelId="{6133DFB2-D99A-4FE8-9EB3-6BC593165091}" type="presParOf" srcId="{1BCAA61C-1F1A-468E-8683-7BFA43D255A0}" destId="{6FC83361-24C7-42AF-A27D-CD3DF5774498}" srcOrd="3" destOrd="0" presId="urn:microsoft.com/office/officeart/2005/8/layout/bProcess3"/>
    <dgm:cxn modelId="{345B8DFB-DE84-4B34-BBD7-929C9D3806E0}" type="presParOf" srcId="{6FC83361-24C7-42AF-A27D-CD3DF5774498}" destId="{DDE2A3E8-5F14-4C1D-9297-C8ECA3AB724E}" srcOrd="0" destOrd="0" presId="urn:microsoft.com/office/officeart/2005/8/layout/bProcess3"/>
    <dgm:cxn modelId="{1FEBBECA-A819-42DB-8C6A-1739DB4B9C48}" type="presParOf" srcId="{1BCAA61C-1F1A-468E-8683-7BFA43D255A0}" destId="{E52E68DE-6D86-47A8-8089-908F56D9D6FC}" srcOrd="4" destOrd="0" presId="urn:microsoft.com/office/officeart/2005/8/layout/bProcess3"/>
    <dgm:cxn modelId="{F1E11220-D904-4A90-9172-FF0BFAEF73D8}" type="presParOf" srcId="{1BCAA61C-1F1A-468E-8683-7BFA43D255A0}" destId="{3F87E6F9-0A6C-4BDE-AC21-51E630D7423C}" srcOrd="5" destOrd="0" presId="urn:microsoft.com/office/officeart/2005/8/layout/bProcess3"/>
    <dgm:cxn modelId="{21E742F4-0048-4278-A5F2-9B2BA1A3F1E8}" type="presParOf" srcId="{3F87E6F9-0A6C-4BDE-AC21-51E630D7423C}" destId="{46972399-C0D6-4F27-8478-A98618146D56}" srcOrd="0" destOrd="0" presId="urn:microsoft.com/office/officeart/2005/8/layout/bProcess3"/>
    <dgm:cxn modelId="{92AF88B8-EEA9-49E2-9D06-3ECA518CAC15}" type="presParOf" srcId="{1BCAA61C-1F1A-468E-8683-7BFA43D255A0}" destId="{EEA61B13-867C-4ABA-8568-7A7EC007BA52}" srcOrd="6" destOrd="0" presId="urn:microsoft.com/office/officeart/2005/8/layout/bProcess3"/>
    <dgm:cxn modelId="{EB94FF35-33BB-43EA-B73B-0BFAA8F01204}" type="presParOf" srcId="{1BCAA61C-1F1A-468E-8683-7BFA43D255A0}" destId="{729B7DBD-3578-457D-8206-052B1A498233}" srcOrd="7" destOrd="0" presId="urn:microsoft.com/office/officeart/2005/8/layout/bProcess3"/>
    <dgm:cxn modelId="{359E5795-85F4-4936-81C8-81B2D93A07B9}" type="presParOf" srcId="{729B7DBD-3578-457D-8206-052B1A498233}" destId="{E68A71B3-E498-4084-B5DE-C318674275E4}" srcOrd="0" destOrd="0" presId="urn:microsoft.com/office/officeart/2005/8/layout/bProcess3"/>
    <dgm:cxn modelId="{5E632A0D-1A12-4B65-9DFE-BE44765B11D7}" type="presParOf" srcId="{1BCAA61C-1F1A-468E-8683-7BFA43D255A0}" destId="{7DD09950-3313-4413-8F50-95528A6A4D1B}" srcOrd="8" destOrd="0" presId="urn:microsoft.com/office/officeart/2005/8/layout/bProcess3"/>
    <dgm:cxn modelId="{1D48B4AE-B834-4FEA-9D25-3766B978E432}" type="presParOf" srcId="{1BCAA61C-1F1A-468E-8683-7BFA43D255A0}" destId="{E2B69ABB-2C13-4B0C-B105-578A080E11AC}" srcOrd="9" destOrd="0" presId="urn:microsoft.com/office/officeart/2005/8/layout/bProcess3"/>
    <dgm:cxn modelId="{27EF3518-1193-4CC4-A397-C213029F93AC}" type="presParOf" srcId="{E2B69ABB-2C13-4B0C-B105-578A080E11AC}" destId="{C530D52A-203C-42F5-A4B2-CE3711736A7D}" srcOrd="0" destOrd="0" presId="urn:microsoft.com/office/officeart/2005/8/layout/bProcess3"/>
    <dgm:cxn modelId="{CE3D68E5-1839-4208-9EB0-2486503F16AB}" type="presParOf" srcId="{1BCAA61C-1F1A-468E-8683-7BFA43D255A0}" destId="{2DAD99A9-0578-4DBC-96D7-EA5377FDAA41}" srcOrd="10" destOrd="0" presId="urn:microsoft.com/office/officeart/2005/8/layout/bProcess3"/>
    <dgm:cxn modelId="{62D69279-14B8-4FC9-9073-6F11FC31B204}" type="presParOf" srcId="{1BCAA61C-1F1A-468E-8683-7BFA43D255A0}" destId="{0C9E9DFE-1334-4FC0-8E6C-DD23C8D7519D}" srcOrd="11" destOrd="0" presId="urn:microsoft.com/office/officeart/2005/8/layout/bProcess3"/>
    <dgm:cxn modelId="{F49FB8FC-B598-428A-8CAA-5D6D3103ABEC}" type="presParOf" srcId="{0C9E9DFE-1334-4FC0-8E6C-DD23C8D7519D}" destId="{9B404E44-7963-49CB-AE78-CF4FD296F36B}" srcOrd="0" destOrd="0" presId="urn:microsoft.com/office/officeart/2005/8/layout/bProcess3"/>
    <dgm:cxn modelId="{935DAE1D-8EB5-4AA3-8BB2-F14AAF60C5D5}" type="presParOf" srcId="{1BCAA61C-1F1A-468E-8683-7BFA43D255A0}" destId="{E8A567F7-024F-4F29-89E5-C4EA1958E825}" srcOrd="12" destOrd="0" presId="urn:microsoft.com/office/officeart/2005/8/layout/b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D71B2-C074-4B13-AB67-B32509399B4C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A3FB5-6A54-469C-AF8A-E30B739F1A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9374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4A145-E748-45E6-9541-8C569DD64A2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7263" y="1241425"/>
            <a:ext cx="48831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FF0B7-6C7A-444D-BC86-99C02D584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1369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1pPr>
    <a:lvl2pPr marL="473934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2pPr>
    <a:lvl3pPr marL="947867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3pPr>
    <a:lvl4pPr marL="1421801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4pPr>
    <a:lvl5pPr marL="1895734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5pPr>
    <a:lvl6pPr marL="2369668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6pPr>
    <a:lvl7pPr marL="2843601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7pPr>
    <a:lvl8pPr marL="3317535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8pPr>
    <a:lvl9pPr marL="3791468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7263" y="1241425"/>
            <a:ext cx="488315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4FF0B7-6C7A-444D-BC86-99C02D58423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00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7263" y="1241425"/>
            <a:ext cx="488315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4FF0B7-6C7A-444D-BC86-99C02D58423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2154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FF0B7-6C7A-444D-BC86-99C02D58423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310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99" y="1414125"/>
            <a:ext cx="10709990" cy="3008266"/>
          </a:xfrm>
        </p:spPr>
        <p:txBody>
          <a:bodyPr anchor="b"/>
          <a:lstStyle>
            <a:lvl1pPr algn="ctr">
              <a:defRPr sz="75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4999" y="4538401"/>
            <a:ext cx="9449991" cy="2086184"/>
          </a:xfrm>
        </p:spPr>
        <p:txBody>
          <a:bodyPr/>
          <a:lstStyle>
            <a:lvl1pPr marL="0" indent="0" algn="ctr">
              <a:buNone/>
              <a:defRPr sz="3024"/>
            </a:lvl1pPr>
            <a:lvl2pPr marL="576072" indent="0" algn="ctr">
              <a:buNone/>
              <a:defRPr sz="2520"/>
            </a:lvl2pPr>
            <a:lvl3pPr marL="1152144" indent="0" algn="ctr">
              <a:buNone/>
              <a:defRPr sz="2268"/>
            </a:lvl3pPr>
            <a:lvl4pPr marL="1728216" indent="0" algn="ctr">
              <a:buNone/>
              <a:defRPr sz="2016"/>
            </a:lvl4pPr>
            <a:lvl5pPr marL="2304288" indent="0" algn="ctr">
              <a:buNone/>
              <a:defRPr sz="2016"/>
            </a:lvl5pPr>
            <a:lvl6pPr marL="2880360" indent="0" algn="ctr">
              <a:buNone/>
              <a:defRPr sz="2016"/>
            </a:lvl6pPr>
            <a:lvl7pPr marL="3456432" indent="0" algn="ctr">
              <a:buNone/>
              <a:defRPr sz="2016"/>
            </a:lvl7pPr>
            <a:lvl8pPr marL="4032504" indent="0" algn="ctr">
              <a:buNone/>
              <a:defRPr sz="2016"/>
            </a:lvl8pPr>
            <a:lvl9pPr marL="4608576" indent="0" algn="ctr">
              <a:buNone/>
              <a:defRPr sz="2016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0C43-879B-42CC-8FDB-2630D1254683}" type="datetime1">
              <a:rPr lang="ru-RU" smtClean="0"/>
              <a:t>08.02.2018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76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F3DFF-D307-4F8E-9875-4A5F6FF1D4F5}" type="datetime1">
              <a:rPr lang="ru-RU" smtClean="0"/>
              <a:t>08.02.2018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81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867" y="460041"/>
            <a:ext cx="2716872" cy="732264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50" y="460041"/>
            <a:ext cx="7993117" cy="732264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6C73-7750-4094-ADA8-4D18DC78749D}" type="datetime1">
              <a:rPr lang="ru-RU" smtClean="0"/>
              <a:t>08.02.2018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21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5247-511B-41E2-ABBB-C6CCBFB02BFE}" type="datetime1">
              <a:rPr lang="ru-RU" smtClean="0"/>
              <a:t>08.02.2018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21" b="12482"/>
          <a:stretch/>
        </p:blipFill>
        <p:spPr>
          <a:xfrm>
            <a:off x="66870" y="134021"/>
            <a:ext cx="1990739" cy="69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87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687" y="2154193"/>
            <a:ext cx="10867490" cy="3594317"/>
          </a:xfrm>
        </p:spPr>
        <p:txBody>
          <a:bodyPr anchor="b"/>
          <a:lstStyle>
            <a:lvl1pPr>
              <a:defRPr sz="75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687" y="5782513"/>
            <a:ext cx="10867490" cy="1890166"/>
          </a:xfrm>
        </p:spPr>
        <p:txBody>
          <a:bodyPr/>
          <a:lstStyle>
            <a:lvl1pPr marL="0" indent="0">
              <a:buNone/>
              <a:defRPr sz="3024">
                <a:solidFill>
                  <a:schemeClr val="tx1"/>
                </a:solidFill>
              </a:defRPr>
            </a:lvl1pPr>
            <a:lvl2pPr marL="576072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152144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3pPr>
            <a:lvl4pPr marL="1728216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4pPr>
            <a:lvl5pPr marL="2304288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5pPr>
            <a:lvl6pPr marL="2880360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6pPr>
            <a:lvl7pPr marL="3456432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7pPr>
            <a:lvl8pPr marL="4032504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8pPr>
            <a:lvl9pPr marL="4608576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F57B-94BF-4336-845A-A8E9CE162161}" type="datetime1">
              <a:rPr lang="ru-RU" smtClean="0"/>
              <a:t>08.02.2018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51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49" y="2300203"/>
            <a:ext cx="5354995" cy="54824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8744" y="2300203"/>
            <a:ext cx="5354995" cy="54824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5F3C-F060-4F67-BC1D-235895CA6ED7}" type="datetime1">
              <a:rPr lang="ru-RU" smtClean="0"/>
              <a:t>08.02.2018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7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460043"/>
            <a:ext cx="10867490" cy="16701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92" y="2118188"/>
            <a:ext cx="5330385" cy="1038091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072" indent="0">
              <a:buNone/>
              <a:defRPr sz="2520" b="1"/>
            </a:lvl2pPr>
            <a:lvl3pPr marL="1152144" indent="0">
              <a:buNone/>
              <a:defRPr sz="2268" b="1"/>
            </a:lvl3pPr>
            <a:lvl4pPr marL="1728216" indent="0">
              <a:buNone/>
              <a:defRPr sz="2016" b="1"/>
            </a:lvl4pPr>
            <a:lvl5pPr marL="2304288" indent="0">
              <a:buNone/>
              <a:defRPr sz="2016" b="1"/>
            </a:lvl5pPr>
            <a:lvl6pPr marL="2880360" indent="0">
              <a:buNone/>
              <a:defRPr sz="2016" b="1"/>
            </a:lvl6pPr>
            <a:lvl7pPr marL="3456432" indent="0">
              <a:buNone/>
              <a:defRPr sz="2016" b="1"/>
            </a:lvl7pPr>
            <a:lvl8pPr marL="4032504" indent="0">
              <a:buNone/>
              <a:defRPr sz="2016" b="1"/>
            </a:lvl8pPr>
            <a:lvl9pPr marL="4608576" indent="0">
              <a:buNone/>
              <a:defRPr sz="201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892" y="3156278"/>
            <a:ext cx="5330385" cy="46424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8745" y="2118188"/>
            <a:ext cx="5356636" cy="1038091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072" indent="0">
              <a:buNone/>
              <a:defRPr sz="2520" b="1"/>
            </a:lvl2pPr>
            <a:lvl3pPr marL="1152144" indent="0">
              <a:buNone/>
              <a:defRPr sz="2268" b="1"/>
            </a:lvl3pPr>
            <a:lvl4pPr marL="1728216" indent="0">
              <a:buNone/>
              <a:defRPr sz="2016" b="1"/>
            </a:lvl4pPr>
            <a:lvl5pPr marL="2304288" indent="0">
              <a:buNone/>
              <a:defRPr sz="2016" b="1"/>
            </a:lvl5pPr>
            <a:lvl6pPr marL="2880360" indent="0">
              <a:buNone/>
              <a:defRPr sz="2016" b="1"/>
            </a:lvl6pPr>
            <a:lvl7pPr marL="3456432" indent="0">
              <a:buNone/>
              <a:defRPr sz="2016" b="1"/>
            </a:lvl7pPr>
            <a:lvl8pPr marL="4032504" indent="0">
              <a:buNone/>
              <a:defRPr sz="2016" b="1"/>
            </a:lvl8pPr>
            <a:lvl9pPr marL="4608576" indent="0">
              <a:buNone/>
              <a:defRPr sz="201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8745" y="3156278"/>
            <a:ext cx="5356636" cy="46424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30D4-7B18-4B7F-9C63-7DF0D3EE8480}" type="datetime1">
              <a:rPr lang="ru-RU" smtClean="0"/>
              <a:t>08.02.2018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18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2788-76F0-4651-A844-1EB724AFF0A1}" type="datetime1">
              <a:rPr lang="ru-RU" smtClean="0"/>
              <a:t>08.02.2018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21" b="12482"/>
          <a:stretch/>
        </p:blipFill>
        <p:spPr>
          <a:xfrm>
            <a:off x="66870" y="134021"/>
            <a:ext cx="1990739" cy="69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99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7A7B-2CA9-461D-8DDA-32EDF7098AE9}" type="datetime1">
              <a:rPr lang="ru-RU" smtClean="0"/>
              <a:t>08.02.2018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21" b="12482"/>
          <a:stretch/>
        </p:blipFill>
        <p:spPr>
          <a:xfrm>
            <a:off x="66870" y="134021"/>
            <a:ext cx="1990739" cy="69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21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576051"/>
            <a:ext cx="4063824" cy="2016178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636" y="1244112"/>
            <a:ext cx="6378744" cy="6140542"/>
          </a:xfrm>
        </p:spPr>
        <p:txBody>
          <a:bodyPr/>
          <a:lstStyle>
            <a:lvl1pPr>
              <a:defRPr sz="4032"/>
            </a:lvl1pPr>
            <a:lvl2pPr>
              <a:defRPr sz="3528"/>
            </a:lvl2pPr>
            <a:lvl3pPr>
              <a:defRPr sz="3024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2592229"/>
            <a:ext cx="4063824" cy="4802425"/>
          </a:xfrm>
        </p:spPr>
        <p:txBody>
          <a:bodyPr/>
          <a:lstStyle>
            <a:lvl1pPr marL="0" indent="0">
              <a:buNone/>
              <a:defRPr sz="2016"/>
            </a:lvl1pPr>
            <a:lvl2pPr marL="576072" indent="0">
              <a:buNone/>
              <a:defRPr sz="1764"/>
            </a:lvl2pPr>
            <a:lvl3pPr marL="1152144" indent="0">
              <a:buNone/>
              <a:defRPr sz="1512"/>
            </a:lvl3pPr>
            <a:lvl4pPr marL="1728216" indent="0">
              <a:buNone/>
              <a:defRPr sz="1260"/>
            </a:lvl4pPr>
            <a:lvl5pPr marL="2304288" indent="0">
              <a:buNone/>
              <a:defRPr sz="1260"/>
            </a:lvl5pPr>
            <a:lvl6pPr marL="2880360" indent="0">
              <a:buNone/>
              <a:defRPr sz="1260"/>
            </a:lvl6pPr>
            <a:lvl7pPr marL="3456432" indent="0">
              <a:buNone/>
              <a:defRPr sz="1260"/>
            </a:lvl7pPr>
            <a:lvl8pPr marL="4032504" indent="0">
              <a:buNone/>
              <a:defRPr sz="1260"/>
            </a:lvl8pPr>
            <a:lvl9pPr marL="4608576" indent="0">
              <a:buNone/>
              <a:defRPr sz="126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52CB-ADE7-4E5E-A2C0-C60ADB98DCF4}" type="datetime1">
              <a:rPr lang="ru-RU" smtClean="0"/>
              <a:t>08.02.2018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90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576051"/>
            <a:ext cx="4063824" cy="2016178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6636" y="1244112"/>
            <a:ext cx="6378744" cy="6140542"/>
          </a:xfrm>
        </p:spPr>
        <p:txBody>
          <a:bodyPr anchor="t"/>
          <a:lstStyle>
            <a:lvl1pPr marL="0" indent="0">
              <a:buNone/>
              <a:defRPr sz="4032"/>
            </a:lvl1pPr>
            <a:lvl2pPr marL="576072" indent="0">
              <a:buNone/>
              <a:defRPr sz="3528"/>
            </a:lvl2pPr>
            <a:lvl3pPr marL="1152144" indent="0">
              <a:buNone/>
              <a:defRPr sz="3024"/>
            </a:lvl3pPr>
            <a:lvl4pPr marL="1728216" indent="0">
              <a:buNone/>
              <a:defRPr sz="2520"/>
            </a:lvl4pPr>
            <a:lvl5pPr marL="2304288" indent="0">
              <a:buNone/>
              <a:defRPr sz="2520"/>
            </a:lvl5pPr>
            <a:lvl6pPr marL="2880360" indent="0">
              <a:buNone/>
              <a:defRPr sz="2520"/>
            </a:lvl6pPr>
            <a:lvl7pPr marL="3456432" indent="0">
              <a:buNone/>
              <a:defRPr sz="2520"/>
            </a:lvl7pPr>
            <a:lvl8pPr marL="4032504" indent="0">
              <a:buNone/>
              <a:defRPr sz="2520"/>
            </a:lvl8pPr>
            <a:lvl9pPr marL="4608576" indent="0">
              <a:buNone/>
              <a:defRPr sz="252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2592229"/>
            <a:ext cx="4063824" cy="4802425"/>
          </a:xfrm>
        </p:spPr>
        <p:txBody>
          <a:bodyPr/>
          <a:lstStyle>
            <a:lvl1pPr marL="0" indent="0">
              <a:buNone/>
              <a:defRPr sz="2016"/>
            </a:lvl1pPr>
            <a:lvl2pPr marL="576072" indent="0">
              <a:buNone/>
              <a:defRPr sz="1764"/>
            </a:lvl2pPr>
            <a:lvl3pPr marL="1152144" indent="0">
              <a:buNone/>
              <a:defRPr sz="1512"/>
            </a:lvl3pPr>
            <a:lvl4pPr marL="1728216" indent="0">
              <a:buNone/>
              <a:defRPr sz="1260"/>
            </a:lvl4pPr>
            <a:lvl5pPr marL="2304288" indent="0">
              <a:buNone/>
              <a:defRPr sz="1260"/>
            </a:lvl5pPr>
            <a:lvl6pPr marL="2880360" indent="0">
              <a:buNone/>
              <a:defRPr sz="1260"/>
            </a:lvl6pPr>
            <a:lvl7pPr marL="3456432" indent="0">
              <a:buNone/>
              <a:defRPr sz="1260"/>
            </a:lvl7pPr>
            <a:lvl8pPr marL="4032504" indent="0">
              <a:buNone/>
              <a:defRPr sz="1260"/>
            </a:lvl8pPr>
            <a:lvl9pPr marL="4608576" indent="0">
              <a:buNone/>
              <a:defRPr sz="126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FDFF-166A-43FC-B297-94E615F04A11}" type="datetime1">
              <a:rPr lang="ru-RU" smtClean="0"/>
              <a:t>08.02.2018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95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249" y="460043"/>
            <a:ext cx="10867490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49" y="2300203"/>
            <a:ext cx="10867490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6249" y="8008709"/>
            <a:ext cx="2834997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1E2D8-BE14-4FE6-A411-46A9A93785B2}" type="datetime1">
              <a:rPr lang="ru-RU" smtClean="0"/>
              <a:t>08.02.2018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73746" y="8008709"/>
            <a:ext cx="4252496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8742" y="8008709"/>
            <a:ext cx="2834997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6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1152144" rtl="0" eaLnBrk="1" latinLnBrk="0" hangingPunct="1">
        <a:lnSpc>
          <a:spcPct val="90000"/>
        </a:lnSpc>
        <a:spcBef>
          <a:spcPct val="0"/>
        </a:spcBef>
        <a:buNone/>
        <a:defRPr sz="55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36" indent="-288036" algn="l" defTabSz="1152144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1pPr>
      <a:lvl2pPr marL="864108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2016252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592324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3168396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744468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320540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896612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152144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3pPr>
      <a:lvl4pPr marL="1728216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304288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2880360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456432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032504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608576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725227"/>
            <a:ext cx="12599988" cy="333121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Имущественная поддержка субъектов малого и среднего предпринимательства на территории моногородов</a:t>
            </a:r>
            <a:endParaRPr lang="ru-RU" sz="28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99025" y="7547876"/>
            <a:ext cx="2450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Москва, август 2017 г</a:t>
            </a:r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656" y="229506"/>
            <a:ext cx="7091076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77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61348" cy="189303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851674" y="8279954"/>
            <a:ext cx="59100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dirty="0" smtClean="0">
                <a:latin typeface="Arial Narrow" panose="020B0606020202030204" pitchFamily="34" charset="0"/>
              </a:rPr>
              <a:t>10</a:t>
            </a:r>
            <a:endParaRPr lang="ru-RU" sz="1200" dirty="0">
              <a:latin typeface="Arial Narrow" panose="020B0606020202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3250047"/>
            <a:ext cx="12599988" cy="166355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algn="l" defTabSz="115214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5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00"/>
            <a:r>
              <a:rPr lang="ru-RU" sz="3200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Механизм организации работы по имущественной </a:t>
            </a:r>
            <a:r>
              <a:rPr lang="ru-RU" sz="3200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поддержке </a:t>
            </a:r>
          </a:p>
          <a:p>
            <a:pPr marL="360000"/>
            <a:r>
              <a:rPr lang="ru-RU" sz="3200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субъектов </a:t>
            </a:r>
            <a:r>
              <a:rPr lang="ru-RU" sz="3200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МСП в </a:t>
            </a:r>
            <a:r>
              <a:rPr lang="ru-RU" sz="3200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субъектах Российской Федерации и моногородах</a:t>
            </a:r>
            <a:endParaRPr lang="ru-RU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84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1884" y="107711"/>
            <a:ext cx="100052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Схема выявления имущества, пригодного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включения в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перечни имущества в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целях предоставления </a:t>
            </a:r>
            <a:r>
              <a:rPr lang="ru-RU" sz="20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субъектам </a:t>
            </a:r>
            <a:r>
              <a:rPr lang="ru-RU" sz="2000" b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МСП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рекомендации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 организации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работы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038268183"/>
              </p:ext>
            </p:extLst>
          </p:nvPr>
        </p:nvGraphicFramePr>
        <p:xfrm>
          <a:off x="187973" y="1546493"/>
          <a:ext cx="12288443" cy="635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851674" y="8279954"/>
            <a:ext cx="59100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dirty="0" smtClean="0">
                <a:latin typeface="Arial Narrow" panose="020B0606020202030204" pitchFamily="34" charset="0"/>
              </a:rPr>
              <a:t>11</a:t>
            </a:r>
            <a:endParaRPr lang="ru-RU" sz="1200" dirty="0">
              <a:latin typeface="Arial Narrow" panose="020B0606020202030204" pitchFamily="34" charset="0"/>
            </a:endParaRPr>
          </a:p>
        </p:txBody>
      </p:sp>
      <p:cxnSp>
        <p:nvCxnSpPr>
          <p:cNvPr id="3" name="Соединительная линия уступом 2"/>
          <p:cNvCxnSpPr/>
          <p:nvPr/>
        </p:nvCxnSpPr>
        <p:spPr>
          <a:xfrm rot="16200000" flipH="1">
            <a:off x="-1282185" y="4245779"/>
            <a:ext cx="4871148" cy="581893"/>
          </a:xfrm>
          <a:prstGeom prst="bentConnector3">
            <a:avLst>
              <a:gd name="adj1" fmla="val 99916"/>
            </a:avLst>
          </a:prstGeom>
          <a:ln w="31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862442" y="2101153"/>
            <a:ext cx="581894" cy="0"/>
          </a:xfrm>
          <a:prstGeom prst="line">
            <a:avLst/>
          </a:prstGeom>
          <a:ln w="31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257300" y="6138429"/>
            <a:ext cx="2784763" cy="1667741"/>
          </a:xfrm>
          <a:prstGeom prst="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ru-RU" sz="1600" b="1" dirty="0">
                <a:solidFill>
                  <a:srgbClr val="ED7D31"/>
                </a:solidFill>
                <a:latin typeface="Arial Narrow" panose="020B0606020202030204" pitchFamily="34" charset="0"/>
              </a:rPr>
              <a:t>Утверждение </a:t>
            </a:r>
            <a:r>
              <a:rPr lang="ru-RU" sz="1600" b="1" dirty="0" smtClean="0">
                <a:solidFill>
                  <a:srgbClr val="ED7D31"/>
                </a:solidFill>
                <a:latin typeface="Arial Narrow" panose="020B0606020202030204" pitchFamily="34" charset="0"/>
              </a:rPr>
              <a:t>административного </a:t>
            </a:r>
            <a:r>
              <a:rPr lang="ru-RU" sz="1600" b="1" dirty="0">
                <a:solidFill>
                  <a:srgbClr val="ED7D31"/>
                </a:solidFill>
                <a:latin typeface="Arial Narrow" panose="020B0606020202030204" pitchFamily="34" charset="0"/>
              </a:rPr>
              <a:t>регламента о предоставлении имущества субъектам МСП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82575" y="900113"/>
            <a:ext cx="12036425" cy="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75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8" y="-38838"/>
            <a:ext cx="2163618" cy="98425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1917775" y="8268937"/>
            <a:ext cx="59100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dirty="0" smtClean="0">
                <a:latin typeface="Arial Narrow" panose="020B0606020202030204" pitchFamily="34" charset="0"/>
              </a:rPr>
              <a:t>1</a:t>
            </a:r>
            <a:r>
              <a:rPr lang="ru-RU" sz="1200" dirty="0"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117775" y="1624899"/>
            <a:ext cx="10800000" cy="574760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Дирекция регионального развития</a:t>
            </a:r>
          </a:p>
          <a:p>
            <a:pPr algn="ctr"/>
            <a:endParaRPr lang="ru-RU" sz="3600" b="1" dirty="0" smtClean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Заместитель руководителя дирекции - начальник </a:t>
            </a:r>
            <a:endPara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отдела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имущественной поддержки 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ХОДАСЕВИЧ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Анастасия Сергеевна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+ 7 (495) 698-98-00, доб. 180 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ahodasevich@corpmsp.ru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61348" cy="1893038"/>
          </a:xfrm>
          <a:prstGeom prst="rect">
            <a:avLst/>
          </a:prstGeom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0" y="3250047"/>
            <a:ext cx="12599988" cy="1663558"/>
          </a:xfrm>
          <a:solidFill>
            <a:schemeClr val="accent1">
              <a:lumMod val="50000"/>
            </a:schemeClr>
          </a:solidFill>
        </p:spPr>
        <p:txBody>
          <a:bodyPr anchor="ctr" anchorCtr="0">
            <a:normAutofit/>
          </a:bodyPr>
          <a:lstStyle/>
          <a:p>
            <a:pPr marL="360000"/>
            <a:r>
              <a:rPr lang="ru-RU" sz="3200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Нормативное </a:t>
            </a:r>
            <a:r>
              <a:rPr lang="ru-RU" sz="3200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правовое регулирование оказания </a:t>
            </a:r>
            <a:r>
              <a:rPr lang="ru-RU" sz="3200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имущественной </a:t>
            </a:r>
            <a:br>
              <a:rPr lang="ru-RU" sz="3200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поддержки </a:t>
            </a:r>
            <a:r>
              <a:rPr lang="ru-RU" sz="3200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субъектам </a:t>
            </a:r>
            <a:r>
              <a:rPr lang="ru-RU" sz="3200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МСП</a:t>
            </a:r>
            <a:endParaRPr lang="ru-RU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51674" y="8279954"/>
            <a:ext cx="59100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dirty="0">
                <a:latin typeface="Arial Narrow" panose="020B060602020203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4362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282575" y="900113"/>
            <a:ext cx="12036425" cy="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162463" y="369385"/>
            <a:ext cx="100052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Правовое регулирование оказания имущественной поддержки субъектам МСП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8" name="Picture 14" descr="C:\Users\n.popova\Desktop\иконки для сотрудников\ДОКУМЕНТЫ\Ресурс 9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0055" y="2332338"/>
            <a:ext cx="719229" cy="766026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4" descr="C:\Users\n.popova\Desktop\иконки для сотрудников\ДОКУМЕНТЫ\Ресурс 9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865" y="3915930"/>
            <a:ext cx="611821" cy="766511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4" descr="C:\Users\n.popova\Desktop\иконки для сотрудников\ДОКУМЕНТЫ\Ресурс 9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235" y="3982282"/>
            <a:ext cx="657386" cy="700159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4" descr="C:\Users\n.popova\Desktop\иконки для сотрудников\ДОКУМЕНТЫ\Ресурс 9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542" y="5622441"/>
            <a:ext cx="708866" cy="79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4" descr="C:\Users\n.popova\Desktop\иконки для сотрудников\ДОКУМЕНТЫ\Ресурс 9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677" y="5687079"/>
            <a:ext cx="719229" cy="76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4" name="Группа 43"/>
          <p:cNvGrpSpPr/>
          <p:nvPr/>
        </p:nvGrpSpPr>
        <p:grpSpPr>
          <a:xfrm>
            <a:off x="7766906" y="1921727"/>
            <a:ext cx="3200386" cy="792065"/>
            <a:chOff x="5061012" y="1628800"/>
            <a:chExt cx="656841" cy="173160"/>
          </a:xfrm>
        </p:grpSpPr>
        <p:cxnSp>
          <p:nvCxnSpPr>
            <p:cNvPr id="45" name="Прямая соединительная линия 44"/>
            <p:cNvCxnSpPr/>
            <p:nvPr/>
          </p:nvCxnSpPr>
          <p:spPr>
            <a:xfrm flipV="1">
              <a:off x="5061012" y="1628800"/>
              <a:ext cx="252028" cy="17316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5313040" y="1628800"/>
              <a:ext cx="404813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4294460" y="3517290"/>
            <a:ext cx="3691704" cy="18158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6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Федеральный закон</a:t>
            </a:r>
          </a:p>
          <a:p>
            <a:pPr algn="ctr"/>
            <a:r>
              <a:rPr lang="ru-RU" sz="16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24.07.2007 № 209-ФЗ </a:t>
            </a:r>
          </a:p>
          <a:p>
            <a:pPr algn="ctr"/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«О развитии малого и среднего предпринимательства </a:t>
            </a:r>
            <a:endParaRPr lang="ru-RU" sz="1600" b="1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 Российской Федерации</a:t>
            </a:r>
          </a:p>
          <a:p>
            <a:pPr algn="ctr"/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Соединительная линия уступом 48"/>
          <p:cNvCxnSpPr/>
          <p:nvPr/>
        </p:nvCxnSpPr>
        <p:spPr>
          <a:xfrm rot="16200000" flipH="1">
            <a:off x="7637638" y="2860563"/>
            <a:ext cx="1190005" cy="931468"/>
          </a:xfrm>
          <a:prstGeom prst="bentConnector3">
            <a:avLst>
              <a:gd name="adj1" fmla="val -2432"/>
            </a:avLst>
          </a:prstGeom>
          <a:ln w="57150">
            <a:solidFill>
              <a:schemeClr val="bg2">
                <a:lumMod val="50000"/>
              </a:schemeClr>
            </a:solidFill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Соединительная линия уступом 72"/>
          <p:cNvCxnSpPr>
            <a:stCxn id="40" idx="2"/>
          </p:cNvCxnSpPr>
          <p:nvPr/>
        </p:nvCxnSpPr>
        <p:spPr>
          <a:xfrm rot="5400000">
            <a:off x="7628130" y="4861125"/>
            <a:ext cx="1303482" cy="946115"/>
          </a:xfrm>
          <a:prstGeom prst="bentConnector3">
            <a:avLst>
              <a:gd name="adj1" fmla="val 101994"/>
            </a:avLst>
          </a:prstGeom>
          <a:ln w="57150">
            <a:solidFill>
              <a:schemeClr val="bg2">
                <a:lumMod val="50000"/>
              </a:schemeClr>
            </a:solidFill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93" name="Группа 92"/>
          <p:cNvGrpSpPr/>
          <p:nvPr/>
        </p:nvGrpSpPr>
        <p:grpSpPr>
          <a:xfrm flipV="1">
            <a:off x="7809284" y="6196439"/>
            <a:ext cx="2137200" cy="1036284"/>
            <a:chOff x="5061012" y="1628800"/>
            <a:chExt cx="656841" cy="173160"/>
          </a:xfrm>
        </p:grpSpPr>
        <p:cxnSp>
          <p:nvCxnSpPr>
            <p:cNvPr id="94" name="Прямая соединительная линия 93"/>
            <p:cNvCxnSpPr/>
            <p:nvPr/>
          </p:nvCxnSpPr>
          <p:spPr>
            <a:xfrm flipV="1">
              <a:off x="5061012" y="1628800"/>
              <a:ext cx="252028" cy="17316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5313040" y="1628800"/>
              <a:ext cx="404813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6" name="Соединительная линия уступом 95"/>
          <p:cNvCxnSpPr/>
          <p:nvPr/>
        </p:nvCxnSpPr>
        <p:spPr>
          <a:xfrm rot="5400000" flipH="1" flipV="1">
            <a:off x="3528357" y="2774347"/>
            <a:ext cx="1292408" cy="1010048"/>
          </a:xfrm>
          <a:prstGeom prst="bentConnector3">
            <a:avLst>
              <a:gd name="adj1" fmla="val 95780"/>
            </a:avLst>
          </a:prstGeom>
          <a:ln w="57150">
            <a:solidFill>
              <a:schemeClr val="bg2">
                <a:lumMod val="50000"/>
              </a:schemeClr>
            </a:solidFill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8" name="Соединительная линия уступом 97"/>
          <p:cNvCxnSpPr/>
          <p:nvPr/>
        </p:nvCxnSpPr>
        <p:spPr>
          <a:xfrm rot="16200000" flipH="1">
            <a:off x="3490739" y="4862580"/>
            <a:ext cx="1250809" cy="1005865"/>
          </a:xfrm>
          <a:prstGeom prst="bentConnector2">
            <a:avLst/>
          </a:prstGeom>
          <a:ln w="57150">
            <a:solidFill>
              <a:schemeClr val="bg2">
                <a:lumMod val="50000"/>
              </a:schemeClr>
            </a:solidFill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6" name="Picture 14" descr="C:\Users\n.popova\Desktop\иконки для сотрудников\ДОКУМЕНТЫ\Ресурс 9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459" y="2320190"/>
            <a:ext cx="719229" cy="766026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1" name="Прямая со стрелкой 110"/>
          <p:cNvCxnSpPr>
            <a:endCxn id="38" idx="1"/>
          </p:cNvCxnSpPr>
          <p:nvPr/>
        </p:nvCxnSpPr>
        <p:spPr>
          <a:xfrm>
            <a:off x="5530530" y="2714737"/>
            <a:ext cx="1559525" cy="614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V="1">
            <a:off x="9054475" y="4419826"/>
            <a:ext cx="1912817" cy="1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/>
          <p:nvPr/>
        </p:nvCxnSpPr>
        <p:spPr>
          <a:xfrm flipH="1">
            <a:off x="5295850" y="5985923"/>
            <a:ext cx="1836203" cy="4143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flipV="1">
            <a:off x="1353048" y="4370795"/>
            <a:ext cx="1912817" cy="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9" name="Группа 128"/>
          <p:cNvGrpSpPr/>
          <p:nvPr/>
        </p:nvGrpSpPr>
        <p:grpSpPr>
          <a:xfrm flipH="1">
            <a:off x="1621696" y="1921727"/>
            <a:ext cx="3120566" cy="627503"/>
            <a:chOff x="5057558" y="1626997"/>
            <a:chExt cx="647791" cy="169384"/>
          </a:xfrm>
        </p:grpSpPr>
        <p:cxnSp>
          <p:nvCxnSpPr>
            <p:cNvPr id="130" name="Прямая соединительная линия 129"/>
            <p:cNvCxnSpPr/>
            <p:nvPr/>
          </p:nvCxnSpPr>
          <p:spPr>
            <a:xfrm flipV="1">
              <a:off x="5057558" y="1626997"/>
              <a:ext cx="247583" cy="169384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>
              <a:off x="5300536" y="1626997"/>
              <a:ext cx="404813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Группа 131"/>
          <p:cNvGrpSpPr/>
          <p:nvPr/>
        </p:nvGrpSpPr>
        <p:grpSpPr>
          <a:xfrm flipH="1" flipV="1">
            <a:off x="2816709" y="6183956"/>
            <a:ext cx="1771199" cy="951016"/>
            <a:chOff x="5061012" y="1628800"/>
            <a:chExt cx="656841" cy="173160"/>
          </a:xfrm>
        </p:grpSpPr>
        <p:cxnSp>
          <p:nvCxnSpPr>
            <p:cNvPr id="133" name="Прямая соединительная линия 132"/>
            <p:cNvCxnSpPr/>
            <p:nvPr/>
          </p:nvCxnSpPr>
          <p:spPr>
            <a:xfrm flipV="1">
              <a:off x="5061012" y="1628800"/>
              <a:ext cx="252028" cy="17316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Прямая соединительная линия 133"/>
            <p:cNvCxnSpPr/>
            <p:nvPr/>
          </p:nvCxnSpPr>
          <p:spPr>
            <a:xfrm>
              <a:off x="5313040" y="1628800"/>
              <a:ext cx="404813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Прямоугольник 149"/>
          <p:cNvSpPr/>
          <p:nvPr/>
        </p:nvSpPr>
        <p:spPr>
          <a:xfrm>
            <a:off x="9258041" y="1337658"/>
            <a:ext cx="2984430" cy="153888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100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Постановление Правительства РФ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21.08.2010 № 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645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«</a:t>
            </a: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 имущественной поддержке </a:t>
            </a:r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субъектов </a:t>
            </a: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малого и среднего </a:t>
            </a:r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предпринимательства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 предоставлении федерального имущества</a:t>
            </a:r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</a:p>
          <a:p>
            <a:pPr algn="ctr"/>
            <a:endParaRPr lang="ru-RU" sz="11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152" name="Прямая со стрелкой 151"/>
          <p:cNvCxnSpPr/>
          <p:nvPr/>
        </p:nvCxnSpPr>
        <p:spPr>
          <a:xfrm flipH="1" flipV="1">
            <a:off x="5057288" y="3108829"/>
            <a:ext cx="6518" cy="38584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/>
          <p:nvPr/>
        </p:nvCxnSpPr>
        <p:spPr>
          <a:xfrm flipH="1" flipV="1">
            <a:off x="7429634" y="3107664"/>
            <a:ext cx="1003" cy="38817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Прямая со стрелкой 158"/>
          <p:cNvCxnSpPr/>
          <p:nvPr/>
        </p:nvCxnSpPr>
        <p:spPr>
          <a:xfrm flipV="1">
            <a:off x="8017586" y="4370795"/>
            <a:ext cx="369277" cy="534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 стрелкой 166"/>
          <p:cNvCxnSpPr/>
          <p:nvPr/>
        </p:nvCxnSpPr>
        <p:spPr>
          <a:xfrm>
            <a:off x="7412037" y="5286539"/>
            <a:ext cx="238" cy="40054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/>
          <p:nvPr/>
        </p:nvCxnSpPr>
        <p:spPr>
          <a:xfrm flipH="1">
            <a:off x="3928899" y="4323263"/>
            <a:ext cx="356225" cy="6385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/>
          <p:nvPr/>
        </p:nvCxnSpPr>
        <p:spPr>
          <a:xfrm flipH="1">
            <a:off x="4924282" y="5304533"/>
            <a:ext cx="5780" cy="364552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Прямоугольник 183"/>
          <p:cNvSpPr/>
          <p:nvPr/>
        </p:nvSpPr>
        <p:spPr>
          <a:xfrm>
            <a:off x="9334085" y="3426520"/>
            <a:ext cx="2950833" cy="193899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Федеральный закон </a:t>
            </a:r>
            <a:endParaRPr lang="ru-RU" sz="1200" b="1" dirty="0" smtClean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22.07.2008 №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159-ФЗ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«Об</a:t>
            </a:r>
            <a:r>
              <a:rPr lang="ru-RU" sz="12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особенностях отчуждения недвижимого имущества, находящегося в государственной собственности субъектов Российской Федерации или в муниципальной собственности и арендуемого субъектами малого и среднего предпринимательства, и о внесении изменений в отдельные законодательные </a:t>
            </a:r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акты РФ»</a:t>
            </a:r>
            <a:endParaRPr lang="ru-RU" sz="1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Прямоугольник 184"/>
          <p:cNvSpPr/>
          <p:nvPr/>
        </p:nvSpPr>
        <p:spPr>
          <a:xfrm>
            <a:off x="282575" y="1301985"/>
            <a:ext cx="3002741" cy="135421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100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Распоряжение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Правительства 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РФ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 02.06.2016 N 1083-р</a:t>
            </a:r>
          </a:p>
          <a:p>
            <a:pPr algn="ctr"/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«Об утверждении Стратегии развития малого и среднего предпринимательства в Российской Федерации на период до 2030 года</a:t>
            </a:r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</a:p>
          <a:p>
            <a:pPr algn="ctr"/>
            <a:endParaRPr lang="ru-RU" sz="11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Прямоугольник 185"/>
          <p:cNvSpPr/>
          <p:nvPr/>
        </p:nvSpPr>
        <p:spPr>
          <a:xfrm>
            <a:off x="282575" y="3754516"/>
            <a:ext cx="2747064" cy="156966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Распоряжение Правительства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РФ </a:t>
            </a:r>
          </a:p>
          <a:p>
            <a:pPr algn="ctr"/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 31.01.2017 № 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147-р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«О </a:t>
            </a: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целевых моделях упрощения процедур ведения бизнеса и повышения инвестиционной привлекательности </a:t>
            </a:r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субъектов РФ»</a:t>
            </a:r>
            <a:endParaRPr lang="ru-RU" sz="12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endParaRPr lang="ru-RU" sz="1200" b="1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Прямоугольник 186"/>
          <p:cNvSpPr/>
          <p:nvPr/>
        </p:nvSpPr>
        <p:spPr>
          <a:xfrm>
            <a:off x="282575" y="6479294"/>
            <a:ext cx="3043583" cy="121571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200" b="1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Приказ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Минэкономразвития России</a:t>
            </a:r>
          </a:p>
          <a:p>
            <a:pPr algn="ctr"/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от 20.04.2016 № 264 </a:t>
            </a:r>
          </a:p>
          <a:p>
            <a:pPr algn="ctr"/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 порядке предоставления сведений об утвержденных </a:t>
            </a:r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перечнях</a:t>
            </a:r>
          </a:p>
          <a:p>
            <a:pPr algn="ctr"/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Прямоугольник 187"/>
          <p:cNvSpPr/>
          <p:nvPr/>
        </p:nvSpPr>
        <p:spPr>
          <a:xfrm>
            <a:off x="9364337" y="6445316"/>
            <a:ext cx="2935030" cy="138499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Методические </a:t>
            </a: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рекомендации по оказанию имущественной поддержки субъектам </a:t>
            </a:r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МСП и </a:t>
            </a: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организациям, образующим инфраструктуру </a:t>
            </a:r>
            <a:r>
              <a:rPr lang="ru-RU" sz="12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поддержки субъектов МСП, </a:t>
            </a:r>
            <a:endParaRPr lang="ru-RU" sz="12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утвержденные Советом директоров </a:t>
            </a:r>
            <a:endParaRPr lang="ru-RU" sz="1200" b="1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АО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«Корпорация «МСП» 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17.04.2017 протокол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№ 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11851674" y="8279954"/>
            <a:ext cx="59100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dirty="0">
                <a:latin typeface="Arial Narrow" panose="020B0606020202030204" pitchFamily="34" charset="0"/>
              </a:rPr>
              <a:t>3</a:t>
            </a:r>
            <a:endParaRPr lang="ru-RU" sz="12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21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48"/>
          <p:cNvSpPr/>
          <p:nvPr/>
        </p:nvSpPr>
        <p:spPr>
          <a:xfrm rot="5400000">
            <a:off x="2191060" y="4235587"/>
            <a:ext cx="384008" cy="3783537"/>
          </a:xfrm>
          <a:prstGeom prst="rect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81" name="Rectangle 47"/>
          <p:cNvSpPr/>
          <p:nvPr/>
        </p:nvSpPr>
        <p:spPr>
          <a:xfrm rot="5400000">
            <a:off x="2045553" y="4178306"/>
            <a:ext cx="320510" cy="3752835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>
              <a:defRPr/>
            </a:pPr>
            <a:r>
              <a:rPr lang="ru-RU" sz="16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</a:t>
            </a:r>
          </a:p>
          <a:p>
            <a:pPr>
              <a:defRPr/>
            </a:pPr>
            <a:r>
              <a:rPr lang="ru-RU" sz="16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финансовая</a:t>
            </a:r>
            <a:endParaRPr lang="ru-RU" sz="1600" b="1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0">
              <a:defRPr/>
            </a:pPr>
            <a:endParaRPr lang="ru-RU" sz="1600" i="1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93" name="Rectangle 48"/>
          <p:cNvSpPr/>
          <p:nvPr/>
        </p:nvSpPr>
        <p:spPr>
          <a:xfrm rot="5400000">
            <a:off x="2166391" y="4837953"/>
            <a:ext cx="433349" cy="3713577"/>
          </a:xfrm>
          <a:prstGeom prst="rect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82" name="Rectangle 48"/>
          <p:cNvSpPr/>
          <p:nvPr/>
        </p:nvSpPr>
        <p:spPr>
          <a:xfrm rot="5400000">
            <a:off x="2036235" y="4785636"/>
            <a:ext cx="339145" cy="3738125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>
              <a:defRPr/>
            </a:pPr>
            <a:r>
              <a:rPr lang="ru-RU" sz="16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</a:t>
            </a:r>
          </a:p>
          <a:p>
            <a:pPr>
              <a:defRPr/>
            </a:pPr>
            <a:r>
              <a:rPr lang="ru-RU" sz="16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имущественная</a:t>
            </a:r>
            <a:endParaRPr lang="ru-RU" sz="1600" b="1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92" name="Rectangle 48"/>
          <p:cNvSpPr/>
          <p:nvPr/>
        </p:nvSpPr>
        <p:spPr>
          <a:xfrm rot="5400000">
            <a:off x="2191061" y="5522845"/>
            <a:ext cx="384010" cy="3699726"/>
          </a:xfrm>
          <a:prstGeom prst="rect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89" name="Rectangle 48"/>
          <p:cNvSpPr/>
          <p:nvPr/>
        </p:nvSpPr>
        <p:spPr>
          <a:xfrm rot="5400000">
            <a:off x="2187877" y="6248023"/>
            <a:ext cx="390378" cy="3756926"/>
          </a:xfrm>
          <a:prstGeom prst="rect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-2605460" y="5362018"/>
            <a:ext cx="1207443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82575" y="900113"/>
            <a:ext cx="12036425" cy="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4"/>
          <p:cNvSpPr/>
          <p:nvPr/>
        </p:nvSpPr>
        <p:spPr>
          <a:xfrm>
            <a:off x="143583" y="1681763"/>
            <a:ext cx="2471583" cy="27564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ru-RU" sz="1500" kern="1200" baseline="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Скругленный прямоугольник 8"/>
          <p:cNvSpPr/>
          <p:nvPr/>
        </p:nvSpPr>
        <p:spPr>
          <a:xfrm>
            <a:off x="1724033" y="1985274"/>
            <a:ext cx="2620557" cy="235359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ctr" defTabSz="8890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endParaRPr lang="ru-RU" sz="1400" b="1" kern="1200" dirty="0" smtClean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lvl="0" algn="ct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endParaRPr lang="ru-RU" sz="800" b="1" kern="1200" dirty="0" smtClean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lvl="0" algn="ct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endParaRPr lang="ru-RU" sz="3600" b="1" kern="12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10183488" y="2815863"/>
            <a:ext cx="2126994" cy="1107017"/>
            <a:chOff x="704615" y="8731785"/>
            <a:chExt cx="1548851" cy="630887"/>
          </a:xfrm>
        </p:grpSpPr>
        <p:sp>
          <p:nvSpPr>
            <p:cNvPr id="37" name="Pentagon 35"/>
            <p:cNvSpPr/>
            <p:nvPr/>
          </p:nvSpPr>
          <p:spPr>
            <a:xfrm>
              <a:off x="850532" y="8731785"/>
              <a:ext cx="1402934" cy="630883"/>
            </a:xfrm>
            <a:prstGeom prst="homePlate">
              <a:avLst>
                <a:gd name="adj" fmla="val 22714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48" name="Pentagon 37"/>
            <p:cNvSpPr/>
            <p:nvPr/>
          </p:nvSpPr>
          <p:spPr>
            <a:xfrm>
              <a:off x="704615" y="8731789"/>
              <a:ext cx="1473848" cy="630883"/>
            </a:xfrm>
            <a:prstGeom prst="homePlate">
              <a:avLst>
                <a:gd name="adj" fmla="val 22714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ru-RU" sz="1800" b="1" kern="0" dirty="0">
                <a:latin typeface="Arial Narrow" panose="020B0606020202030204" pitchFamily="34" charset="0"/>
              </a:endParaRPr>
            </a:p>
          </p:txBody>
        </p:sp>
      </p:grpSp>
      <p:cxnSp>
        <p:nvCxnSpPr>
          <p:cNvPr id="52" name="Прямая соединительная линия 51"/>
          <p:cNvCxnSpPr/>
          <p:nvPr/>
        </p:nvCxnSpPr>
        <p:spPr>
          <a:xfrm>
            <a:off x="6123410" y="1782644"/>
            <a:ext cx="5587318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163323" y="1091802"/>
            <a:ext cx="4742026" cy="3898057"/>
          </a:xfrm>
          <a:prstGeom prst="roundRect">
            <a:avLst>
              <a:gd name="adj" fmla="val 182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Скругленный прямоугольник 19"/>
          <p:cNvSpPr/>
          <p:nvPr/>
        </p:nvSpPr>
        <p:spPr>
          <a:xfrm>
            <a:off x="282575" y="1334847"/>
            <a:ext cx="4584637" cy="3534370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Прямоугольник 11"/>
          <p:cNvSpPr/>
          <p:nvPr/>
        </p:nvSpPr>
        <p:spPr>
          <a:xfrm>
            <a:off x="5455181" y="1094372"/>
            <a:ext cx="6758983" cy="58477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ФЕДЕРАЛЬНЫЙ  ЗАКОН от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24.07.2007 N 209-ФЗ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«О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развитии малого и среднего предпринимательства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в РФ»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9391" y="1411741"/>
            <a:ext cx="4506324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Основные цели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государственной политики в области развития малого и среднего </a:t>
            </a:r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предпринимательства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9391" y="2030544"/>
            <a:ext cx="4485327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1400" b="1" dirty="0" smtClean="0">
                <a:latin typeface="Arial Narrow" panose="020B0606020202030204" pitchFamily="34" charset="0"/>
              </a:rPr>
              <a:t>развитие субъектов МСП </a:t>
            </a:r>
            <a:r>
              <a:rPr lang="ru-RU" sz="1400" dirty="0" smtClean="0">
                <a:latin typeface="Arial Narrow" panose="020B0606020202030204" pitchFamily="34" charset="0"/>
              </a:rPr>
              <a:t>в целях формирования конкурентной среды в экономике РФ</a:t>
            </a:r>
          </a:p>
          <a:p>
            <a:pPr algn="just"/>
            <a:endParaRPr lang="ru-RU" sz="1400" dirty="0">
              <a:latin typeface="Arial Narrow" panose="020B060602020203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1400" dirty="0" smtClean="0">
                <a:latin typeface="Arial Narrow" panose="020B0606020202030204" pitchFamily="34" charset="0"/>
              </a:rPr>
              <a:t>оказание </a:t>
            </a:r>
            <a:r>
              <a:rPr lang="ru-RU" sz="1400" b="1" dirty="0">
                <a:latin typeface="Arial Narrow" panose="020B0606020202030204" pitchFamily="34" charset="0"/>
              </a:rPr>
              <a:t>содействия субъектам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  <a:r>
              <a:rPr lang="ru-RU" sz="1400" b="1" dirty="0" smtClean="0">
                <a:latin typeface="Arial Narrow" panose="020B0606020202030204" pitchFamily="34" charset="0"/>
              </a:rPr>
              <a:t>МСП</a:t>
            </a:r>
            <a:r>
              <a:rPr lang="ru-RU" sz="1400" dirty="0" smtClean="0">
                <a:latin typeface="Arial Narrow" panose="020B0606020202030204" pitchFamily="34" charset="0"/>
              </a:rPr>
              <a:t> в </a:t>
            </a:r>
            <a:r>
              <a:rPr lang="ru-RU" sz="1400" dirty="0">
                <a:latin typeface="Arial Narrow" panose="020B0606020202030204" pitchFamily="34" charset="0"/>
              </a:rPr>
              <a:t>продвижении производимых ими товаров (работ, услуг)</a:t>
            </a:r>
          </a:p>
          <a:p>
            <a:pPr algn="just"/>
            <a:endParaRPr lang="ru-RU" sz="1400" dirty="0" smtClean="0">
              <a:latin typeface="Arial Narrow" panose="020B060602020203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1400" b="1" dirty="0">
                <a:latin typeface="Arial Narrow" panose="020B0606020202030204" pitchFamily="34" charset="0"/>
              </a:rPr>
              <a:t>увеличение доли уплаченных субъектами </a:t>
            </a:r>
            <a:r>
              <a:rPr lang="ru-RU" sz="1400" b="1" dirty="0" smtClean="0">
                <a:latin typeface="Arial Narrow" panose="020B0606020202030204" pitchFamily="34" charset="0"/>
              </a:rPr>
              <a:t>МСП налогов </a:t>
            </a:r>
            <a:r>
              <a:rPr lang="ru-RU" sz="1400" dirty="0">
                <a:latin typeface="Arial Narrow" panose="020B0606020202030204" pitchFamily="34" charset="0"/>
              </a:rPr>
              <a:t>в налоговых доходах федерального бюджета, бюджетов субъектов </a:t>
            </a:r>
            <a:r>
              <a:rPr lang="ru-RU" sz="1400" dirty="0" smtClean="0">
                <a:latin typeface="Arial Narrow" panose="020B0606020202030204" pitchFamily="34" charset="0"/>
              </a:rPr>
              <a:t>РФ и </a:t>
            </a:r>
            <a:r>
              <a:rPr lang="ru-RU" sz="1400" dirty="0">
                <a:latin typeface="Arial Narrow" panose="020B0606020202030204" pitchFamily="34" charset="0"/>
              </a:rPr>
              <a:t>местных </a:t>
            </a:r>
            <a:r>
              <a:rPr lang="ru-RU" sz="1400" dirty="0" smtClean="0">
                <a:latin typeface="Arial Narrow" panose="020B0606020202030204" pitchFamily="34" charset="0"/>
              </a:rPr>
              <a:t>бюджетов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ru-RU" sz="1400" dirty="0">
              <a:latin typeface="Arial Narrow" panose="020B060602020203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1400" b="1" dirty="0" smtClean="0">
                <a:latin typeface="Arial Narrow" panose="020B0606020202030204" pitchFamily="34" charset="0"/>
              </a:rPr>
              <a:t>обеспечение </a:t>
            </a:r>
            <a:r>
              <a:rPr lang="ru-RU" sz="1400" b="1" dirty="0">
                <a:latin typeface="Arial Narrow" panose="020B0606020202030204" pitchFamily="34" charset="0"/>
              </a:rPr>
              <a:t>занятости населения </a:t>
            </a:r>
            <a:r>
              <a:rPr lang="ru-RU" sz="1400" dirty="0">
                <a:latin typeface="Arial Narrow" panose="020B0606020202030204" pitchFamily="34" charset="0"/>
              </a:rPr>
              <a:t>и развитие </a:t>
            </a:r>
            <a:r>
              <a:rPr lang="ru-RU" sz="1400" dirty="0" smtClean="0">
                <a:latin typeface="Arial Narrow" panose="020B0606020202030204" pitchFamily="34" charset="0"/>
              </a:rPr>
              <a:t>самозанятости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27115" y="6695755"/>
            <a:ext cx="6815385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</a:rPr>
              <a:t> </a:t>
            </a:r>
            <a:r>
              <a:rPr lang="ru-RU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Виды имущества, предоставляемого субъектам МСП </a:t>
            </a:r>
          </a:p>
        </p:txBody>
      </p:sp>
      <p:grpSp>
        <p:nvGrpSpPr>
          <p:cNvPr id="60" name="Группа 59"/>
          <p:cNvGrpSpPr/>
          <p:nvPr/>
        </p:nvGrpSpPr>
        <p:grpSpPr>
          <a:xfrm>
            <a:off x="5243100" y="2791770"/>
            <a:ext cx="2334376" cy="1115212"/>
            <a:chOff x="704615" y="8731785"/>
            <a:chExt cx="1548851" cy="630887"/>
          </a:xfrm>
        </p:grpSpPr>
        <p:sp>
          <p:nvSpPr>
            <p:cNvPr id="61" name="Pentagon 35"/>
            <p:cNvSpPr/>
            <p:nvPr/>
          </p:nvSpPr>
          <p:spPr>
            <a:xfrm>
              <a:off x="850532" y="8731785"/>
              <a:ext cx="1402934" cy="630883"/>
            </a:xfrm>
            <a:prstGeom prst="homePlate">
              <a:avLst>
                <a:gd name="adj" fmla="val 22714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62" name="Pentagon 37"/>
            <p:cNvSpPr/>
            <p:nvPr/>
          </p:nvSpPr>
          <p:spPr>
            <a:xfrm>
              <a:off x="704615" y="8731789"/>
              <a:ext cx="1473848" cy="630883"/>
            </a:xfrm>
            <a:prstGeom prst="homePlate">
              <a:avLst>
                <a:gd name="adj" fmla="val 22714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ru-RU" sz="1800" b="1" kern="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7732673" y="2807461"/>
            <a:ext cx="2312560" cy="1069053"/>
            <a:chOff x="704615" y="8731785"/>
            <a:chExt cx="1548851" cy="630887"/>
          </a:xfrm>
        </p:grpSpPr>
        <p:sp>
          <p:nvSpPr>
            <p:cNvPr id="64" name="Pentagon 35"/>
            <p:cNvSpPr/>
            <p:nvPr/>
          </p:nvSpPr>
          <p:spPr>
            <a:xfrm>
              <a:off x="850532" y="8731785"/>
              <a:ext cx="1402934" cy="630883"/>
            </a:xfrm>
            <a:prstGeom prst="homePlate">
              <a:avLst>
                <a:gd name="adj" fmla="val 22714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65" name="Pentagon 37"/>
            <p:cNvSpPr/>
            <p:nvPr/>
          </p:nvSpPr>
          <p:spPr>
            <a:xfrm>
              <a:off x="704615" y="8731789"/>
              <a:ext cx="1473848" cy="630883"/>
            </a:xfrm>
            <a:prstGeom prst="homePlate">
              <a:avLst>
                <a:gd name="adj" fmla="val 22714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80000" tIns="35100" rIns="67500" bIns="351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ru-RU" sz="1800" b="1" kern="0" dirty="0">
                <a:latin typeface="Arial Narrow" panose="020B0606020202030204" pitchFamily="34" charset="0"/>
              </a:endParaRPr>
            </a:p>
          </p:txBody>
        </p:sp>
      </p:grpSp>
      <p:graphicFrame>
        <p:nvGraphicFramePr>
          <p:cNvPr id="16" name="Таблица 15"/>
          <p:cNvGraphicFramePr>
            <a:graphicFrameLocks noGrp="1"/>
          </p:cNvGraphicFramePr>
          <p:nvPr>
            <p:extLst/>
          </p:nvPr>
        </p:nvGraphicFramePr>
        <p:xfrm>
          <a:off x="5227115" y="7072436"/>
          <a:ext cx="6815385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795">
                  <a:extLst>
                    <a:ext uri="{9D8B030D-6E8A-4147-A177-3AD203B41FA5}">
                      <a16:colId xmlns:a16="http://schemas.microsoft.com/office/drawing/2014/main" xmlns="" val="4120706007"/>
                    </a:ext>
                  </a:extLst>
                </a:gridCol>
                <a:gridCol w="2271795">
                  <a:extLst>
                    <a:ext uri="{9D8B030D-6E8A-4147-A177-3AD203B41FA5}">
                      <a16:colId xmlns:a16="http://schemas.microsoft.com/office/drawing/2014/main" xmlns="" val="3613584013"/>
                    </a:ext>
                  </a:extLst>
                </a:gridCol>
                <a:gridCol w="2271795">
                  <a:extLst>
                    <a:ext uri="{9D8B030D-6E8A-4147-A177-3AD203B41FA5}">
                      <a16:colId xmlns:a16="http://schemas.microsoft.com/office/drawing/2014/main" xmlns="" val="3333889963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defTabSz="11521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сооружения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521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здания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521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нежилые </a:t>
                      </a:r>
                    </a:p>
                    <a:p>
                      <a:pPr marL="0" marR="0" lvl="0" indent="0" algn="ctr" defTabSz="11521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помещения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9983345"/>
                  </a:ext>
                </a:extLst>
              </a:tr>
              <a:tr h="538200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земельные</a:t>
                      </a:r>
                    </a:p>
                    <a:p>
                      <a:pPr algn="ctr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участки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521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транспортные</a:t>
                      </a:r>
                    </a:p>
                    <a:p>
                      <a:pPr marL="0" marR="0" lvl="0" indent="0" algn="ctr" defTabSz="11521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средства</a:t>
                      </a:r>
                    </a:p>
                  </a:txBody>
                  <a:tcPr>
                    <a:lnL w="3175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521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оборудование</a:t>
                      </a:r>
                    </a:p>
                    <a:p>
                      <a:pPr algn="ctr"/>
                      <a:endParaRPr lang="ru-RU" sz="16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6647576"/>
                  </a:ext>
                </a:extLst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7618955" y="2841043"/>
            <a:ext cx="2409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89000">
              <a:spcBef>
                <a:spcPct val="0"/>
              </a:spcBef>
            </a:pPr>
            <a:r>
              <a:rPr lang="ru-RU" sz="1400" b="1" i="1" dirty="0" smtClean="0">
                <a:latin typeface="Arial Narrow" panose="020B0606020202030204" pitchFamily="34" charset="0"/>
              </a:rPr>
              <a:t>      </a:t>
            </a:r>
            <a:r>
              <a:rPr lang="ru-RU" sz="1600" b="1" dirty="0" smtClean="0">
                <a:latin typeface="Arial Narrow" panose="020B0606020202030204" pitchFamily="34" charset="0"/>
              </a:rPr>
              <a:t>Органами</a:t>
            </a:r>
          </a:p>
          <a:p>
            <a:pPr defTabSz="889000">
              <a:spcBef>
                <a:spcPct val="0"/>
              </a:spcBef>
            </a:pPr>
            <a:r>
              <a:rPr lang="ru-RU" sz="1600" b="1" dirty="0" smtClean="0">
                <a:latin typeface="Arial Narrow" panose="020B0606020202030204" pitchFamily="34" charset="0"/>
              </a:rPr>
              <a:t>      государственной</a:t>
            </a:r>
          </a:p>
          <a:p>
            <a:pPr defTabSz="889000">
              <a:spcBef>
                <a:spcPct val="0"/>
              </a:spcBef>
            </a:pPr>
            <a:r>
              <a:rPr lang="ru-RU" sz="1600" b="1" dirty="0" smtClean="0">
                <a:latin typeface="Arial Narrow" panose="020B0606020202030204" pitchFamily="34" charset="0"/>
              </a:rPr>
              <a:t>      власти субъектов РФ </a:t>
            </a:r>
            <a:endParaRPr lang="ru-RU" sz="1600" b="1" dirty="0"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05566" y="2860000"/>
            <a:ext cx="21588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89000">
              <a:spcBef>
                <a:spcPct val="0"/>
              </a:spcBef>
            </a:pPr>
            <a:r>
              <a:rPr lang="ru-RU" sz="1600" b="1" i="1" dirty="0">
                <a:latin typeface="Arial Narrow" panose="020B0606020202030204" pitchFamily="34" charset="0"/>
              </a:rPr>
              <a:t> </a:t>
            </a:r>
            <a:r>
              <a:rPr lang="ru-RU" sz="1600" b="1" i="1" dirty="0" smtClean="0">
                <a:latin typeface="Arial Narrow" panose="020B0606020202030204" pitchFamily="34" charset="0"/>
              </a:rPr>
              <a:t>    </a:t>
            </a:r>
            <a:r>
              <a:rPr lang="ru-RU" sz="1600" b="1" dirty="0" smtClean="0">
                <a:latin typeface="Arial Narrow" panose="020B0606020202030204" pitchFamily="34" charset="0"/>
              </a:rPr>
              <a:t>Органами</a:t>
            </a:r>
            <a:endParaRPr lang="ru-RU" sz="1600" b="1" dirty="0">
              <a:latin typeface="Arial Narrow" panose="020B0606020202030204" pitchFamily="34" charset="0"/>
            </a:endParaRPr>
          </a:p>
          <a:p>
            <a:pPr defTabSz="889000">
              <a:spcBef>
                <a:spcPct val="0"/>
              </a:spcBef>
            </a:pPr>
            <a:r>
              <a:rPr lang="ru-RU" sz="1600" b="1" dirty="0">
                <a:latin typeface="Arial Narrow" panose="020B0606020202030204" pitchFamily="34" charset="0"/>
              </a:rPr>
              <a:t>     </a:t>
            </a:r>
            <a:r>
              <a:rPr lang="ru-RU" sz="1600" b="1" dirty="0" smtClean="0">
                <a:latin typeface="Arial Narrow" panose="020B0606020202030204" pitchFamily="34" charset="0"/>
              </a:rPr>
              <a:t>государственной</a:t>
            </a:r>
            <a:endParaRPr lang="ru-RU" sz="1600" b="1" dirty="0">
              <a:latin typeface="Arial Narrow" panose="020B0606020202030204" pitchFamily="34" charset="0"/>
            </a:endParaRPr>
          </a:p>
          <a:p>
            <a:pPr defTabSz="889000">
              <a:spcBef>
                <a:spcPct val="0"/>
              </a:spcBef>
            </a:pPr>
            <a:r>
              <a:rPr lang="ru-RU" sz="1600" b="1" dirty="0">
                <a:latin typeface="Arial Narrow" panose="020B0606020202030204" pitchFamily="34" charset="0"/>
              </a:rPr>
              <a:t>     </a:t>
            </a:r>
            <a:r>
              <a:rPr lang="ru-RU" sz="1600" b="1" dirty="0" smtClean="0">
                <a:latin typeface="Arial Narrow" panose="020B0606020202030204" pitchFamily="34" charset="0"/>
              </a:rPr>
              <a:t>власти РФ </a:t>
            </a:r>
            <a:endParaRPr lang="ru-RU" sz="1600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0248308" y="2904089"/>
            <a:ext cx="2002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89000">
              <a:spcBef>
                <a:spcPct val="0"/>
              </a:spcBef>
            </a:pPr>
            <a:r>
              <a:rPr lang="ru-RU" sz="1300" b="1" i="1" dirty="0">
                <a:latin typeface="Arial Narrow" panose="020B0606020202030204" pitchFamily="34" charset="0"/>
              </a:rPr>
              <a:t> </a:t>
            </a:r>
            <a:r>
              <a:rPr lang="ru-RU" sz="1300" b="1" i="1" dirty="0" smtClean="0">
                <a:latin typeface="Arial Narrow" panose="020B0606020202030204" pitchFamily="34" charset="0"/>
              </a:rPr>
              <a:t>    </a:t>
            </a:r>
            <a:r>
              <a:rPr lang="ru-RU" sz="1600" b="1" dirty="0" smtClean="0">
                <a:latin typeface="Arial Narrow" panose="020B0606020202030204" pitchFamily="34" charset="0"/>
              </a:rPr>
              <a:t>Органами</a:t>
            </a:r>
            <a:endParaRPr lang="ru-RU" sz="1600" b="1" dirty="0">
              <a:latin typeface="Arial Narrow" panose="020B0606020202030204" pitchFamily="34" charset="0"/>
            </a:endParaRPr>
          </a:p>
          <a:p>
            <a:pPr defTabSz="889000">
              <a:spcBef>
                <a:spcPct val="0"/>
              </a:spcBef>
            </a:pPr>
            <a:r>
              <a:rPr lang="ru-RU" sz="1600" b="1" dirty="0">
                <a:latin typeface="Arial Narrow" panose="020B0606020202030204" pitchFamily="34" charset="0"/>
              </a:rPr>
              <a:t>    </a:t>
            </a:r>
            <a:r>
              <a:rPr lang="ru-RU" sz="1600" b="1" dirty="0" smtClean="0">
                <a:latin typeface="Arial Narrow" panose="020B0606020202030204" pitchFamily="34" charset="0"/>
              </a:rPr>
              <a:t>местного    </a:t>
            </a:r>
          </a:p>
          <a:p>
            <a:pPr defTabSz="889000">
              <a:spcBef>
                <a:spcPct val="0"/>
              </a:spcBef>
            </a:pPr>
            <a:r>
              <a:rPr lang="ru-RU" sz="1600" b="1" dirty="0">
                <a:latin typeface="Arial Narrow" panose="020B0606020202030204" pitchFamily="34" charset="0"/>
              </a:rPr>
              <a:t> </a:t>
            </a:r>
            <a:r>
              <a:rPr lang="ru-RU" sz="1600" b="1" dirty="0" smtClean="0">
                <a:latin typeface="Arial Narrow" panose="020B0606020202030204" pitchFamily="34" charset="0"/>
              </a:rPr>
              <a:t>   самоуправления</a:t>
            </a:r>
            <a:endParaRPr lang="ru-RU" sz="1600" b="1" dirty="0"/>
          </a:p>
        </p:txBody>
      </p:sp>
      <p:sp>
        <p:nvSpPr>
          <p:cNvPr id="84" name="Rectangle 48"/>
          <p:cNvSpPr/>
          <p:nvPr/>
        </p:nvSpPr>
        <p:spPr>
          <a:xfrm rot="5400000">
            <a:off x="2040526" y="5404082"/>
            <a:ext cx="335032" cy="3775345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>
              <a:defRPr/>
            </a:pPr>
            <a:r>
              <a:rPr lang="ru-RU" sz="16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</a:t>
            </a:r>
            <a:r>
              <a:rPr lang="ru-RU" sz="16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>
              <a:defRPr/>
            </a:pPr>
            <a:r>
              <a:rPr lang="ru-RU" sz="16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информационная</a:t>
            </a:r>
            <a:endParaRPr lang="ru-RU" sz="1600" b="1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63323" y="5080973"/>
            <a:ext cx="4375109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 algn="ctr" defTabSz="8890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Виды </a:t>
            </a:r>
            <a:r>
              <a:rPr lang="ru-RU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поддержки, оказываемой </a:t>
            </a:r>
          </a:p>
          <a:p>
            <a:pPr lvl="0" algn="ctr" defTabSz="8890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субъектам </a:t>
            </a:r>
            <a:r>
              <a:rPr lang="ru-RU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МСП</a:t>
            </a:r>
          </a:p>
        </p:txBody>
      </p:sp>
      <p:sp>
        <p:nvSpPr>
          <p:cNvPr id="88" name="Равнобедренный треугольник 87"/>
          <p:cNvSpPr/>
          <p:nvPr/>
        </p:nvSpPr>
        <p:spPr>
          <a:xfrm rot="10800000">
            <a:off x="6585040" y="2533416"/>
            <a:ext cx="4499264" cy="159820"/>
          </a:xfrm>
          <a:prstGeom prst="triangle">
            <a:avLst>
              <a:gd name="adj" fmla="val 4876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Rectangle 48"/>
          <p:cNvSpPr/>
          <p:nvPr/>
        </p:nvSpPr>
        <p:spPr>
          <a:xfrm rot="5400000">
            <a:off x="1982961" y="6133614"/>
            <a:ext cx="352063" cy="3752835"/>
          </a:xfrm>
          <a:prstGeom prst="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>
              <a:defRPr/>
            </a:pPr>
            <a:r>
              <a:rPr lang="ru-RU" sz="16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консультационная поддержка</a:t>
            </a:r>
            <a:endParaRPr lang="ru-RU" sz="1600" b="1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5" name="Rectangle 48"/>
          <p:cNvSpPr/>
          <p:nvPr/>
        </p:nvSpPr>
        <p:spPr>
          <a:xfrm rot="5400000">
            <a:off x="8606946" y="-1193141"/>
            <a:ext cx="462462" cy="6765989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defRPr/>
            </a:pPr>
            <a:r>
              <a:rPr lang="ru-RU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Имущественная  поддержка</a:t>
            </a:r>
            <a:r>
              <a:rPr lang="ru-RU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ru-RU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осуществляется</a:t>
            </a:r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/>
          </p:nvPr>
        </p:nvGraphicFramePr>
        <p:xfrm>
          <a:off x="5305566" y="4129441"/>
          <a:ext cx="6830215" cy="2130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412329" y="5128380"/>
            <a:ext cx="2014209" cy="7331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н</a:t>
            </a:r>
            <a:r>
              <a:rPr lang="ru-RU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а безвозмездной основе</a:t>
            </a:r>
            <a:endParaRPr lang="ru-RU" sz="1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720310" y="5797725"/>
            <a:ext cx="2014209" cy="7331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на </a:t>
            </a:r>
            <a:r>
              <a:rPr lang="ru-RU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возмездной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основе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10028291" y="5128379"/>
            <a:ext cx="2014209" cy="7331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н</a:t>
            </a:r>
            <a:r>
              <a:rPr lang="ru-RU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а льготных условиях</a:t>
            </a:r>
            <a:endParaRPr lang="ru-RU" sz="1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385000" y="4798712"/>
            <a:ext cx="0" cy="30954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8720673" y="4798712"/>
            <a:ext cx="6741" cy="991664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11022435" y="4818830"/>
            <a:ext cx="0" cy="30954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2162463" y="369385"/>
            <a:ext cx="100052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Организация поддержки субъектов малого и среднего предпринимательства в РФ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1851674" y="8279954"/>
            <a:ext cx="59100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dirty="0">
                <a:latin typeface="Arial Narrow" panose="020B0606020202030204" pitchFamily="34" charset="0"/>
              </a:rPr>
              <a:t>4</a:t>
            </a:r>
            <a:endParaRPr lang="ru-RU" sz="12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86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Скругленный прямоугольник 47"/>
          <p:cNvSpPr/>
          <p:nvPr/>
        </p:nvSpPr>
        <p:spPr>
          <a:xfrm>
            <a:off x="232277" y="3053132"/>
            <a:ext cx="12056539" cy="1667962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Прямоугольник 43"/>
          <p:cNvSpPr/>
          <p:nvPr/>
        </p:nvSpPr>
        <p:spPr>
          <a:xfrm>
            <a:off x="379529" y="3259124"/>
            <a:ext cx="2812073" cy="13205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988809" y="3265527"/>
            <a:ext cx="4623955" cy="13205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2556" y="1142020"/>
            <a:ext cx="12169479" cy="86141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5</a:t>
            </a:fld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82575" y="1326140"/>
            <a:ext cx="12036425" cy="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317525" y="1228857"/>
            <a:ext cx="12053159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Arial Narrow" panose="020B0606020202030204" pitchFamily="34" charset="0"/>
              </a:rPr>
              <a:t>Ч</a:t>
            </a:r>
            <a:r>
              <a:rPr lang="ru-RU" sz="1400" b="1" dirty="0" smtClean="0">
                <a:latin typeface="Arial Narrow" panose="020B0606020202030204" pitchFamily="34" charset="0"/>
              </a:rPr>
              <a:t>астью 4 статьи 18 Федерального закона от </a:t>
            </a:r>
            <a:r>
              <a:rPr lang="ru-RU" sz="1400" b="1" dirty="0">
                <a:latin typeface="Arial Narrow" panose="020B0606020202030204" pitchFamily="34" charset="0"/>
              </a:rPr>
              <a:t>24.07.2007 </a:t>
            </a:r>
            <a:r>
              <a:rPr lang="ru-RU" sz="1400" b="1" dirty="0" smtClean="0">
                <a:latin typeface="Arial Narrow" panose="020B0606020202030204" pitchFamily="34" charset="0"/>
              </a:rPr>
              <a:t>№ </a:t>
            </a:r>
            <a:r>
              <a:rPr lang="en-US" sz="1400" b="1" dirty="0" smtClean="0">
                <a:latin typeface="Arial Narrow" panose="020B0606020202030204" pitchFamily="34" charset="0"/>
              </a:rPr>
              <a:t>209-</a:t>
            </a:r>
            <a:r>
              <a:rPr lang="ru-RU" sz="1400" b="1" dirty="0" smtClean="0">
                <a:latin typeface="Arial Narrow" panose="020B0606020202030204" pitchFamily="34" charset="0"/>
              </a:rPr>
              <a:t>ФЗ «О </a:t>
            </a:r>
            <a:r>
              <a:rPr lang="ru-RU" sz="1400" b="1" dirty="0">
                <a:latin typeface="Arial Narrow" panose="020B0606020202030204" pitchFamily="34" charset="0"/>
              </a:rPr>
              <a:t>развитии малого и </a:t>
            </a:r>
            <a:r>
              <a:rPr lang="ru-RU" sz="1400" b="1" dirty="0" smtClean="0">
                <a:latin typeface="Arial Narrow" panose="020B0606020202030204" pitchFamily="34" charset="0"/>
              </a:rPr>
              <a:t>среднего предпринимательства в РФ» предусмотрено </a:t>
            </a:r>
          </a:p>
          <a:p>
            <a:pPr algn="ctr"/>
            <a:r>
              <a:rPr lang="ru-RU" sz="1400" b="1" dirty="0" smtClean="0">
                <a:latin typeface="Arial Narrow" panose="020B0606020202030204" pitchFamily="34" charset="0"/>
              </a:rPr>
              <a:t>утверждение федеральными органами </a:t>
            </a:r>
            <a:r>
              <a:rPr lang="ru-RU" sz="1400" b="1" dirty="0">
                <a:latin typeface="Arial Narrow" panose="020B0606020202030204" pitchFamily="34" charset="0"/>
              </a:rPr>
              <a:t>исполнительной власти, </a:t>
            </a:r>
            <a:r>
              <a:rPr lang="ru-RU" sz="1400" b="1" dirty="0" smtClean="0">
                <a:latin typeface="Arial Narrow" panose="020B0606020202030204" pitchFamily="34" charset="0"/>
              </a:rPr>
              <a:t>органами </a:t>
            </a:r>
            <a:r>
              <a:rPr lang="ru-RU" sz="1400" b="1" dirty="0">
                <a:latin typeface="Arial Narrow" panose="020B0606020202030204" pitchFamily="34" charset="0"/>
              </a:rPr>
              <a:t>исполнительной власти субъектов </a:t>
            </a:r>
            <a:r>
              <a:rPr lang="ru-RU" sz="1400" b="1" dirty="0" smtClean="0">
                <a:latin typeface="Arial Narrow" panose="020B0606020202030204" pitchFamily="34" charset="0"/>
              </a:rPr>
              <a:t>РФ, органами местного </a:t>
            </a:r>
            <a:r>
              <a:rPr lang="ru-RU" sz="1400" b="1" dirty="0">
                <a:latin typeface="Arial Narrow" panose="020B0606020202030204" pitchFamily="34" charset="0"/>
              </a:rPr>
              <a:t>самоуправления </a:t>
            </a:r>
            <a:r>
              <a:rPr lang="ru-RU" sz="1400" b="1" dirty="0" smtClean="0">
                <a:latin typeface="Arial Narrow" panose="020B0606020202030204" pitchFamily="34" charset="0"/>
              </a:rPr>
              <a:t>перечней государственного и </a:t>
            </a:r>
            <a:r>
              <a:rPr lang="ru-RU" sz="1400" b="1" dirty="0">
                <a:latin typeface="Arial Narrow" panose="020B0606020202030204" pitchFamily="34" charset="0"/>
              </a:rPr>
              <a:t>муниципального имущества, свободного от прав третьих </a:t>
            </a:r>
            <a:r>
              <a:rPr lang="ru-RU" sz="1400" b="1" dirty="0" smtClean="0">
                <a:latin typeface="Arial Narrow" panose="020B0606020202030204" pitchFamily="34" charset="0"/>
              </a:rPr>
              <a:t>лиц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2575" y="7636914"/>
            <a:ext cx="11920995" cy="742554"/>
          </a:xfrm>
          <a:prstGeom prst="roundRect">
            <a:avLst>
              <a:gd name="adj" fmla="val 3854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2" tIns="45716" rIns="91432" bIns="45716" rtlCol="0" anchor="ctr"/>
          <a:lstStyle/>
          <a:p>
            <a:pPr algn="just" defTabSz="601214"/>
            <a:endParaRPr lang="ru-RU" sz="16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9768" y="7719187"/>
            <a:ext cx="11736983" cy="584234"/>
          </a:xfrm>
          <a:prstGeom prst="roundRect">
            <a:avLst>
              <a:gd name="adj" fmla="val 3058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2" tIns="45716" rIns="91432" bIns="45716" rtlCol="0" anchor="ctr"/>
          <a:lstStyle/>
          <a:p>
            <a:pPr algn="ctr" defTabSz="601214"/>
            <a:r>
              <a:rPr lang="ru-RU" sz="1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Сведения об утвержденных перечнях, а также об изменениях, внесенных в такие перечни, подлежат представлению</a:t>
            </a:r>
          </a:p>
          <a:p>
            <a:pPr algn="ctr" defTabSz="601214"/>
            <a:r>
              <a:rPr lang="ru-RU" sz="1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в АО «Корпорация «МСП», в порядке установленном приказом Минэкономразвития России от 20.04.2016 № 264 </a:t>
            </a:r>
          </a:p>
        </p:txBody>
      </p:sp>
      <p:sp>
        <p:nvSpPr>
          <p:cNvPr id="28" name="Текст 2"/>
          <p:cNvSpPr txBox="1">
            <a:spLocks/>
          </p:cNvSpPr>
          <p:nvPr/>
        </p:nvSpPr>
        <p:spPr>
          <a:xfrm>
            <a:off x="404621" y="4873877"/>
            <a:ext cx="11884195" cy="369865"/>
          </a:xfrm>
          <a:prstGeom prst="rect">
            <a:avLst/>
          </a:prstGeom>
          <a:noFill/>
        </p:spPr>
        <p:txBody>
          <a:bodyPr vert="horz" lIns="0" tIns="0" rIns="0" bIns="0" rtlCol="0" anchor="b">
            <a:noAutofit/>
          </a:bodyPr>
          <a:lstStyle>
            <a:lvl1pPr marL="0" indent="0" algn="l" defTabSz="1152144" rtl="0" eaLnBrk="1" latinLnBrk="0" hangingPunct="1">
              <a:lnSpc>
                <a:spcPct val="90000"/>
              </a:lnSpc>
              <a:spcBef>
                <a:spcPts val="126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152144" rtl="0" eaLnBrk="1" latinLnBrk="0" hangingPunct="1">
              <a:lnSpc>
                <a:spcPct val="90000"/>
              </a:lnSpc>
              <a:spcBef>
                <a:spcPts val="630"/>
              </a:spcBef>
              <a:buFont typeface="Arial" panose="020B0604020202020204" pitchFamily="34" charset="0"/>
              <a:buNone/>
              <a:defRPr sz="30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2962" indent="0" algn="l" defTabSz="1152144" rtl="0" eaLnBrk="1" latinLnBrk="0" hangingPunct="1">
              <a:lnSpc>
                <a:spcPct val="90000"/>
              </a:lnSpc>
              <a:spcBef>
                <a:spcPts val="63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76432" indent="0" algn="l" defTabSz="1152144" rtl="0" eaLnBrk="1" latinLnBrk="0" hangingPunct="1">
              <a:lnSpc>
                <a:spcPct val="90000"/>
              </a:lnSpc>
              <a:spcBef>
                <a:spcPts val="630"/>
              </a:spcBef>
              <a:buFont typeface="Arial" panose="020B0604020202020204" pitchFamily="34" charset="0"/>
              <a:buNone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9391" indent="0" algn="l" defTabSz="1152144" rtl="0" eaLnBrk="1" latinLnBrk="0" hangingPunct="1">
              <a:lnSpc>
                <a:spcPct val="90000"/>
              </a:lnSpc>
              <a:spcBef>
                <a:spcPts val="630"/>
              </a:spcBef>
              <a:buFont typeface="Arial" panose="020B0604020202020204" pitchFamily="34" charset="0"/>
              <a:buNone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68396" indent="-288036" algn="l" defTabSz="1152144" rtl="0" eaLnBrk="1" latinLnBrk="0" hangingPunct="1">
              <a:lnSpc>
                <a:spcPct val="90000"/>
              </a:lnSpc>
              <a:spcBef>
                <a:spcPts val="630"/>
              </a:spcBef>
              <a:buFont typeface="Arial" panose="020B0604020202020204" pitchFamily="34" charset="0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744468" indent="-288036" algn="l" defTabSz="1152144" rtl="0" eaLnBrk="1" latinLnBrk="0" hangingPunct="1">
              <a:lnSpc>
                <a:spcPct val="90000"/>
              </a:lnSpc>
              <a:spcBef>
                <a:spcPts val="630"/>
              </a:spcBef>
              <a:buFont typeface="Arial" panose="020B0604020202020204" pitchFamily="34" charset="0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320540" indent="-288036" algn="l" defTabSz="1152144" rtl="0" eaLnBrk="1" latinLnBrk="0" hangingPunct="1">
              <a:lnSpc>
                <a:spcPct val="90000"/>
              </a:lnSpc>
              <a:spcBef>
                <a:spcPts val="630"/>
              </a:spcBef>
              <a:buFont typeface="Arial" panose="020B0604020202020204" pitchFamily="34" charset="0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96612" indent="-288036" algn="l" defTabSz="1152144" rtl="0" eaLnBrk="1" latinLnBrk="0" hangingPunct="1">
              <a:lnSpc>
                <a:spcPct val="90000"/>
              </a:lnSpc>
              <a:spcBef>
                <a:spcPts val="630"/>
              </a:spcBef>
              <a:buFont typeface="Arial" panose="020B0604020202020204" pitchFamily="34" charset="0"/>
              <a:buChar char="•"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Использование государственного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муниципального имущества, включенного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Перечни</a:t>
            </a:r>
            <a:endParaRPr lang="ru-RU" sz="18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Равнобедренный треугольник 31"/>
          <p:cNvSpPr/>
          <p:nvPr/>
        </p:nvSpPr>
        <p:spPr>
          <a:xfrm rot="10800000">
            <a:off x="4036866" y="2847630"/>
            <a:ext cx="3998653" cy="130833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53577" y="3334619"/>
            <a:ext cx="2663976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1152144">
              <a:defRPr/>
            </a:pPr>
            <a:endParaRPr lang="ru-RU" sz="1400" b="1" i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defTabSz="1152144">
              <a:defRPr/>
            </a:pPr>
            <a:r>
              <a:rPr lang="ru-RU" sz="14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ежегодному дополнению имуществом - до </a:t>
            </a:r>
            <a:r>
              <a:rPr lang="ru-RU" sz="14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1 ноября </a:t>
            </a:r>
            <a:endParaRPr lang="ru-RU" sz="1400" b="1" i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defTabSz="1152144">
              <a:defRPr/>
            </a:pPr>
            <a:r>
              <a:rPr lang="ru-RU" sz="14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текущего года</a:t>
            </a:r>
          </a:p>
          <a:p>
            <a:pPr algn="ctr" defTabSz="1152144">
              <a:defRPr/>
            </a:pPr>
            <a:endParaRPr lang="ru-RU" sz="1400" b="1" i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36866" y="3341183"/>
            <a:ext cx="4468091" cy="11695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defTabSz="1152144">
              <a:defRPr/>
            </a:pP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размещению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сети «Интернет» на официальных </a:t>
            </a:r>
            <a:endParaRPr lang="ru-RU" sz="1400" b="1" dirty="0" smtClean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algn="ctr" defTabSz="1152144">
              <a:defRPr/>
            </a:pP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сайтах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утвердивших их государственных органов исполнительной власти, органов местного самоуправления и (или) на официальных сайтах информационной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поддержки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субъектов 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МСП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9024582" y="3265527"/>
            <a:ext cx="3112167" cy="13205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9111401" y="3325818"/>
            <a:ext cx="2938527" cy="11695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defTabSz="1152144">
              <a:defRPr/>
            </a:pPr>
            <a:endParaRPr lang="ru-RU" sz="1400" b="1" i="1" dirty="0" smtClean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algn="ctr" defTabSz="1152144">
              <a:defRPr/>
            </a:pPr>
            <a:r>
              <a:rPr lang="ru-RU" sz="1400" b="1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обязательному </a:t>
            </a:r>
            <a:r>
              <a:rPr lang="ru-RU" sz="1400" b="1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опубликованию </a:t>
            </a:r>
          </a:p>
          <a:p>
            <a:pPr lvl="0" algn="ctr" defTabSz="1152144">
              <a:defRPr/>
            </a:pPr>
            <a:r>
              <a:rPr lang="ru-RU" sz="1400" b="1" i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средствах массовой </a:t>
            </a:r>
            <a:r>
              <a:rPr lang="ru-RU" sz="1400" b="1" i="1" dirty="0" smtClean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информации</a:t>
            </a:r>
          </a:p>
          <a:p>
            <a:pPr lvl="0" algn="ctr" defTabSz="1152144">
              <a:defRPr/>
            </a:pPr>
            <a:endParaRPr lang="ru-RU" sz="1400" b="1" i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algn="ctr" defTabSz="1152144">
              <a:defRPr/>
            </a:pPr>
            <a:endParaRPr lang="ru-RU" sz="1400" b="1" i="1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30115" y="2442488"/>
            <a:ext cx="22121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Перечни подлежат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7" name="Равнобедренный треугольник 46"/>
          <p:cNvSpPr/>
          <p:nvPr/>
        </p:nvSpPr>
        <p:spPr>
          <a:xfrm rot="10800000">
            <a:off x="4036866" y="5386407"/>
            <a:ext cx="3998653" cy="14916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1188416" y="5525038"/>
            <a:ext cx="3706985" cy="18407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285846" y="5629816"/>
            <a:ext cx="3512127" cy="163121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ru-RU" sz="1400" b="1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предоставление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его во владение и (или) </a:t>
            </a:r>
            <a:r>
              <a:rPr lang="ru-RU" sz="1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пользование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 долгосрочной </a:t>
            </a:r>
            <a:r>
              <a:rPr lang="ru-RU" sz="1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основе (в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т. ч. по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льготным ставкам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арендной </a:t>
            </a:r>
            <a:r>
              <a:rPr lang="ru-RU" sz="1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платы  субъектам МСП)</a:t>
            </a:r>
          </a:p>
          <a:p>
            <a:pPr algn="ctr"/>
            <a:endParaRPr lang="ru-RU" sz="1400" b="1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6699509" y="5579219"/>
            <a:ext cx="4740882" cy="181804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6759226" y="5662543"/>
            <a:ext cx="4616191" cy="163121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defTabSz="1152144">
              <a:defRPr/>
            </a:pP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отчуждение на возмездной основе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собственность субъектов МСП в соответствии с Федеральным законом от 22.07.2008  </a:t>
            </a:r>
            <a:r>
              <a:rPr lang="ru-RU" sz="14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№ 159-ФЗ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«Об особенностях отчуждения недвижимого имущества, находящегося в государственной собственности субъектов РФ  или муниципальной собственности и арендуемого субъектами МСП, и о внесении изменений в отдельные акты РФ»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82575" y="900113"/>
            <a:ext cx="12036425" cy="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2162463" y="369385"/>
            <a:ext cx="100052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Перечни государственного и муниципального имущества для субъектов МСП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1851674" y="8279954"/>
            <a:ext cx="59100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dirty="0">
                <a:latin typeface="Arial Narrow" panose="020B0606020202030204" pitchFamily="34" charset="0"/>
              </a:rPr>
              <a:t>5</a:t>
            </a:r>
            <a:endParaRPr lang="ru-RU" sz="12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39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61348" cy="1893038"/>
          </a:xfrm>
          <a:prstGeom prst="rect">
            <a:avLst/>
          </a:prstGeom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0" y="3250047"/>
            <a:ext cx="12599988" cy="1663558"/>
          </a:xfrm>
          <a:solidFill>
            <a:schemeClr val="accent1">
              <a:lumMod val="50000"/>
            </a:schemeClr>
          </a:solidFill>
        </p:spPr>
        <p:txBody>
          <a:bodyPr anchor="ctr" anchorCtr="0">
            <a:normAutofit/>
          </a:bodyPr>
          <a:lstStyle/>
          <a:p>
            <a:pPr marL="360000"/>
            <a:r>
              <a:rPr lang="ru-RU" sz="3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Статистические </a:t>
            </a:r>
            <a:r>
              <a:rPr lang="ru-RU" sz="3200" dirty="0">
                <a:solidFill>
                  <a:schemeClr val="bg1"/>
                </a:solidFill>
                <a:latin typeface="Arial Narrow" panose="020B0606020202030204" pitchFamily="34" charset="0"/>
              </a:rPr>
              <a:t>данные по имущественной поддержке субъектов МСП </a:t>
            </a:r>
            <a:r>
              <a:rPr lang="ru-RU" sz="3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ru-RU" sz="3200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на </a:t>
            </a:r>
            <a:r>
              <a:rPr lang="ru-RU" sz="3200" dirty="0">
                <a:solidFill>
                  <a:schemeClr val="bg1"/>
                </a:solidFill>
                <a:latin typeface="Arial Narrow" panose="020B0606020202030204" pitchFamily="34" charset="0"/>
              </a:rPr>
              <a:t>территории моногородов</a:t>
            </a:r>
            <a:endParaRPr lang="ru-RU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51674" y="8279954"/>
            <a:ext cx="59100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dirty="0" smtClean="0">
                <a:latin typeface="Arial Narrow" panose="020B0606020202030204" pitchFamily="34" charset="0"/>
              </a:rPr>
              <a:t>6</a:t>
            </a:r>
            <a:endParaRPr lang="ru-RU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10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282575" y="900113"/>
            <a:ext cx="12036425" cy="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112359" y="389627"/>
            <a:ext cx="100052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Сведения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оказанию имущественной поддержки субъектам МСП  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851674" y="8279954"/>
            <a:ext cx="59100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dirty="0">
                <a:latin typeface="Arial Narrow" panose="020B0606020202030204" pitchFamily="34" charset="0"/>
              </a:rPr>
              <a:t>7</a:t>
            </a: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1428746"/>
              </p:ext>
            </p:extLst>
          </p:nvPr>
        </p:nvGraphicFramePr>
        <p:xfrm>
          <a:off x="6509885" y="1048057"/>
          <a:ext cx="5809243" cy="5120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1739577"/>
              </p:ext>
            </p:extLst>
          </p:nvPr>
        </p:nvGraphicFramePr>
        <p:xfrm>
          <a:off x="277163" y="1048057"/>
          <a:ext cx="6023624" cy="5120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Footnote"/>
          <p:cNvSpPr>
            <a:spLocks noChangeArrowheads="1"/>
          </p:cNvSpPr>
          <p:nvPr/>
        </p:nvSpPr>
        <p:spPr bwMode="gray">
          <a:xfrm>
            <a:off x="852056" y="6278754"/>
            <a:ext cx="11128662" cy="2127492"/>
          </a:xfrm>
          <a:prstGeom prst="rect">
            <a:avLst/>
          </a:prstGeom>
          <a:solidFill>
            <a:srgbClr val="1F4E79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2000" tIns="0" rIns="72000" bIns="0" anchor="ctr" anchorCtr="0"/>
          <a:lstStyle/>
          <a:p>
            <a:pPr algn="just">
              <a:lnSpc>
                <a:spcPct val="90000"/>
              </a:lnSpc>
            </a:pPr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состоянию на </a:t>
            </a:r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30 сентября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2017 года: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По федеральному имуществу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– количество объектов в перечне федерального имущества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увеличилось на </a:t>
            </a:r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2%</a:t>
            </a:r>
            <a:r>
              <a:rPr lang="ru-RU" sz="1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при этом количество субъектов РФ, </a:t>
            </a:r>
            <a:r>
              <a:rPr lang="ru-RU" sz="1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ru-RU" sz="1400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ru-RU" sz="1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которым отсутствуют объекты в перечне,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сократилось с 21 до </a:t>
            </a:r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14</a:t>
            </a:r>
            <a:r>
              <a:rPr lang="ru-RU" sz="1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. </a:t>
            </a:r>
            <a:endParaRPr lang="ru-RU" sz="1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По государственному имуществу субъектов РФ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 – количество объектов в перечнях государственного имущества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увеличилось на </a:t>
            </a:r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6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%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По муниципальному имуществу муниципальных образований </a:t>
            </a:r>
            <a:r>
              <a:rPr lang="ru-RU" sz="1400" dirty="0">
                <a:solidFill>
                  <a:schemeClr val="bg1"/>
                </a:solidFill>
                <a:latin typeface="Arial Narrow" panose="020B0606020202030204" pitchFamily="34" charset="0"/>
              </a:rPr>
              <a:t>– количество объектов в перечнях муниципального имущества </a:t>
            </a: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увеличилось на </a:t>
            </a:r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12%</a:t>
            </a:r>
            <a:r>
              <a:rPr lang="ru-RU" sz="1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. </a:t>
            </a:r>
            <a:endParaRPr lang="ru-RU" sz="1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Общее количество объектов в перечнях имущества для субъектов МСП увеличилось на </a:t>
            </a:r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10%.</a:t>
            </a:r>
            <a:endParaRPr lang="ru-RU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90000"/>
              </a:lnSpc>
            </a:pPr>
            <a:endParaRPr lang="ru-RU" sz="1400" b="1" dirty="0">
              <a:solidFill>
                <a:srgbClr val="ED7D31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ru-RU" sz="1400" b="1" dirty="0" smtClean="0">
                <a:solidFill>
                  <a:srgbClr val="ED7D31"/>
                </a:solidFill>
                <a:latin typeface="Arial Narrow" panose="020B0606020202030204" pitchFamily="34" charset="0"/>
              </a:rPr>
              <a:t>	</a:t>
            </a:r>
            <a:r>
              <a:rPr lang="ru-RU" sz="1600" b="1" dirty="0" smtClean="0">
                <a:solidFill>
                  <a:srgbClr val="ED7D31"/>
                </a:solidFill>
                <a:latin typeface="Arial Narrow" panose="020B0606020202030204" pitchFamily="34" charset="0"/>
              </a:rPr>
              <a:t>Всего </a:t>
            </a:r>
            <a:r>
              <a:rPr lang="ru-RU" sz="1600" b="1" dirty="0">
                <a:solidFill>
                  <a:srgbClr val="ED7D31"/>
                </a:solidFill>
                <a:latin typeface="Arial Narrow" panose="020B0606020202030204" pitchFamily="34" charset="0"/>
              </a:rPr>
              <a:t>перечни муниципального имущества утверждены в 15% муниципальных образований от общего количества муниципальных образований на территории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260314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282575" y="900113"/>
            <a:ext cx="12036425" cy="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112359" y="389627"/>
            <a:ext cx="100052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Сведения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оказанию имущественной поддержки субъектам МСП  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ootnote"/>
          <p:cNvSpPr>
            <a:spLocks noChangeArrowheads="1"/>
          </p:cNvSpPr>
          <p:nvPr/>
        </p:nvSpPr>
        <p:spPr bwMode="gray">
          <a:xfrm>
            <a:off x="363681" y="6369938"/>
            <a:ext cx="5424054" cy="1801134"/>
          </a:xfrm>
          <a:prstGeom prst="rect">
            <a:avLst/>
          </a:prstGeom>
          <a:solidFill>
            <a:srgbClr val="E7E6E6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2000" tIns="0" rIns="72000" bIns="0" anchor="ctr" anchorCtr="0"/>
          <a:lstStyle/>
          <a:p>
            <a:pPr algn="just"/>
            <a:r>
              <a:rPr lang="ru-RU" sz="1400" b="1" dirty="0" smtClean="0">
                <a:latin typeface="Arial Narrow" panose="020B0606020202030204" pitchFamily="34" charset="0"/>
              </a:rPr>
              <a:t>	На территории Российской Федерации расположено 319 моногородов в 61 субъекте Российской Федерации. </a:t>
            </a:r>
          </a:p>
          <a:p>
            <a:pPr algn="just"/>
            <a:r>
              <a:rPr lang="ru-RU" sz="1400" b="1" dirty="0" smtClean="0">
                <a:latin typeface="Arial Narrow" panose="020B0606020202030204" pitchFamily="34" charset="0"/>
              </a:rPr>
              <a:t>	По состоянию на 30 сентября 2017 г. по отношению к данным на конец 2016 года увеличилось: </a:t>
            </a:r>
          </a:p>
          <a:p>
            <a:pPr algn="just"/>
            <a:r>
              <a:rPr lang="ru-RU" sz="1400" b="1" dirty="0" smtClean="0">
                <a:latin typeface="Arial Narrow" panose="020B0606020202030204" pitchFamily="34" charset="0"/>
              </a:rPr>
              <a:t>- количество утвержденных перечней муниципального имущества – </a:t>
            </a:r>
            <a:br>
              <a:rPr lang="ru-RU" sz="1400" b="1" dirty="0" smtClean="0">
                <a:latin typeface="Arial Narrow" panose="020B0606020202030204" pitchFamily="34" charset="0"/>
              </a:rPr>
            </a:br>
            <a:r>
              <a:rPr lang="ru-RU" sz="1400" b="1" dirty="0" smtClean="0">
                <a:latin typeface="Arial Narrow" panose="020B0606020202030204" pitchFamily="34" charset="0"/>
              </a:rPr>
              <a:t>на 13% (21 перечень); </a:t>
            </a:r>
          </a:p>
          <a:p>
            <a:pPr algn="just"/>
            <a:r>
              <a:rPr lang="ru-RU" sz="1400" b="1" dirty="0" smtClean="0">
                <a:latin typeface="Arial Narrow" panose="020B0606020202030204" pitchFamily="34" charset="0"/>
              </a:rPr>
              <a:t>- количество объектов в перечнях муниципального имущества – </a:t>
            </a:r>
            <a:br>
              <a:rPr lang="ru-RU" sz="1400" b="1" dirty="0" smtClean="0">
                <a:latin typeface="Arial Narrow" panose="020B0606020202030204" pitchFamily="34" charset="0"/>
              </a:rPr>
            </a:br>
            <a:r>
              <a:rPr lang="ru-RU" sz="1400" b="1" dirty="0" smtClean="0">
                <a:latin typeface="Arial Narrow" panose="020B0606020202030204" pitchFamily="34" charset="0"/>
              </a:rPr>
              <a:t>на 15% (422 объекта).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047210" y="6141026"/>
            <a:ext cx="2982490" cy="2275609"/>
          </a:xfrm>
          <a:prstGeom prst="rect">
            <a:avLst/>
          </a:prstGeom>
          <a:solidFill>
            <a:srgbClr val="1F4E79"/>
          </a:solidFill>
          <a:ln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Моногорода, по которым в перечне содержится наибольшее количество объектов: </a:t>
            </a:r>
          </a:p>
          <a:p>
            <a:pPr marL="342900" indent="-342900">
              <a:buAutoNum type="arabicPeriod"/>
            </a:pPr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</a:rPr>
              <a:t>г</a:t>
            </a:r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. Тында, Амурская область (277)</a:t>
            </a:r>
            <a:endParaRPr lang="ru-RU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ЗАТО г. Железногорск, Красноярский край (252)</a:t>
            </a: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г. Магнитогорск, Челябинская область (137) </a:t>
            </a: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г. Чегдомын, Хабаровский край (124)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289175" y="6141025"/>
            <a:ext cx="2805545" cy="2258961"/>
          </a:xfrm>
          <a:prstGeom prst="rect">
            <a:avLst/>
          </a:prstGeom>
          <a:solidFill>
            <a:srgbClr val="ED7D3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38 моногородах содержится наименьшее количество объектов (1 объект)</a:t>
            </a:r>
            <a:endParaRPr lang="ru-RU" sz="14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851674" y="8279954"/>
            <a:ext cx="59100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dirty="0">
                <a:latin typeface="Arial Narrow" panose="020B0606020202030204" pitchFamily="34" charset="0"/>
              </a:rPr>
              <a:t>8</a:t>
            </a: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3256797"/>
              </p:ext>
            </p:extLst>
          </p:nvPr>
        </p:nvGraphicFramePr>
        <p:xfrm>
          <a:off x="6525491" y="919806"/>
          <a:ext cx="5569229" cy="4971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8630585"/>
              </p:ext>
            </p:extLst>
          </p:nvPr>
        </p:nvGraphicFramePr>
        <p:xfrm>
          <a:off x="467291" y="919805"/>
          <a:ext cx="5579919" cy="4649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453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Скругленный прямоугольник 55"/>
          <p:cNvSpPr/>
          <p:nvPr/>
        </p:nvSpPr>
        <p:spPr>
          <a:xfrm>
            <a:off x="4641464" y="3635879"/>
            <a:ext cx="3406397" cy="4562548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3876843" y="93178"/>
            <a:ext cx="6803857" cy="636169"/>
          </a:xfrm>
          <a:prstGeom prst="rect">
            <a:avLst/>
          </a:prstGeom>
          <a:noFill/>
        </p:spPr>
        <p:txBody>
          <a:bodyPr wrap="none" lIns="72000" tIns="36000" rIns="0" bIns="36000" rtlCol="0" anchor="ctr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44570" y="3879743"/>
            <a:ext cx="1207443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82575" y="900113"/>
            <a:ext cx="12036425" cy="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4"/>
          <p:cNvSpPr/>
          <p:nvPr/>
        </p:nvSpPr>
        <p:spPr>
          <a:xfrm>
            <a:off x="670556" y="4055161"/>
            <a:ext cx="2471583" cy="27564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ru-RU" sz="1500" kern="1200" baseline="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41465" y="2775761"/>
            <a:ext cx="3416218" cy="1144437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Скругленный прямоугольник 19"/>
          <p:cNvSpPr/>
          <p:nvPr/>
        </p:nvSpPr>
        <p:spPr>
          <a:xfrm>
            <a:off x="8705227" y="2763203"/>
            <a:ext cx="3477283" cy="1133345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Скругленный прямоугольник 8"/>
          <p:cNvSpPr/>
          <p:nvPr/>
        </p:nvSpPr>
        <p:spPr>
          <a:xfrm>
            <a:off x="6333094" y="4029248"/>
            <a:ext cx="2629343" cy="27465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t" anchorCtr="0">
            <a:noAutofit/>
          </a:bodyPr>
          <a:lstStyle/>
          <a:p>
            <a:pPr lvl="0" algn="ctr" defTabSz="8890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endParaRPr lang="ru-RU" sz="1400" b="1" kern="1200" dirty="0" smtClean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lvl="0" algn="ct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endParaRPr lang="ru-RU" sz="800" b="1" kern="1200" dirty="0" smtClean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lvl="0" algn="ct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endParaRPr lang="ru-RU" sz="3600" b="1" kern="12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15643" y="2757457"/>
            <a:ext cx="3481858" cy="1151649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Прямоугольник 32"/>
          <p:cNvSpPr/>
          <p:nvPr/>
        </p:nvSpPr>
        <p:spPr>
          <a:xfrm>
            <a:off x="925492" y="7681759"/>
            <a:ext cx="9969026" cy="6896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72000" rIns="108000" bIns="72000" numCol="1" spcCol="1270" anchor="ctr" anchorCtr="0">
            <a:noAutofit/>
          </a:bodyPr>
          <a:lstStyle/>
          <a:p>
            <a:pPr marL="171450" lvl="1" indent="-171450" algn="l" defTabSz="6667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ru-RU" sz="1400" b="1" kern="1200" spc="0" baseline="0" dirty="0"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82922" y="2818256"/>
            <a:ext cx="3300344" cy="10402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Уполномоченный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ОИВ субъекта РФ представляет в АО «Корпорация «МСП</a:t>
            </a:r>
            <a:r>
              <a:rPr lang="ru-RU" sz="1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»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761977" y="2816751"/>
            <a:ext cx="3363782" cy="101241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АО «Корпорация «МСП»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585483" y="2818256"/>
            <a:ext cx="3319461" cy="102431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Органы местного самоуправления, </a:t>
            </a:r>
            <a:endParaRPr lang="ru-RU" sz="12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наделенные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полномочиями по распоряжению муниципальным имуществом, представляют в уполномоченный ОИВ субъекта </a:t>
            </a:r>
            <a:r>
              <a:rPr lang="ru-RU" sz="1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РФ следующую информацию</a:t>
            </a:r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4057985" y="3338368"/>
            <a:ext cx="569547" cy="5575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8107177" y="3322958"/>
            <a:ext cx="522420" cy="1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687258" y="4137812"/>
            <a:ext cx="3314808" cy="3724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28600" algn="just">
              <a:buAutoNum type="arabicParenR"/>
            </a:pPr>
            <a:r>
              <a:rPr lang="ru-RU" sz="1200" b="1" dirty="0" smtClean="0">
                <a:latin typeface="Arial Narrow" panose="020B0606020202030204" pitchFamily="34" charset="0"/>
              </a:rPr>
              <a:t>сведения </a:t>
            </a:r>
            <a:r>
              <a:rPr lang="ru-RU" sz="1200" b="1" dirty="0">
                <a:latin typeface="Arial Narrow" panose="020B0606020202030204" pitchFamily="34" charset="0"/>
              </a:rPr>
              <a:t>о перечне государственного имущества субъекта РФ </a:t>
            </a:r>
            <a:r>
              <a:rPr lang="ru-RU" sz="1200" dirty="0">
                <a:latin typeface="Arial Narrow" panose="020B0606020202030204" pitchFamily="34" charset="0"/>
              </a:rPr>
              <a:t>– в течение </a:t>
            </a:r>
            <a:r>
              <a:rPr lang="ru-RU" sz="1200" dirty="0" smtClean="0">
                <a:latin typeface="Arial Narrow" panose="020B0606020202030204" pitchFamily="34" charset="0"/>
              </a:rPr>
              <a:t>                 </a:t>
            </a:r>
            <a:r>
              <a:rPr lang="ru-RU" sz="1400" b="1" i="1" dirty="0" smtClean="0">
                <a:latin typeface="Arial Narrow" panose="020B0606020202030204" pitchFamily="34" charset="0"/>
              </a:rPr>
              <a:t>10 </a:t>
            </a:r>
            <a:r>
              <a:rPr lang="ru-RU" sz="1400" b="1" i="1" dirty="0">
                <a:latin typeface="Arial Narrow" panose="020B0606020202030204" pitchFamily="34" charset="0"/>
              </a:rPr>
              <a:t>рабочих дней</a:t>
            </a:r>
            <a:r>
              <a:rPr lang="ru-RU" sz="1200" dirty="0">
                <a:latin typeface="Arial Narrow" panose="020B0606020202030204" pitchFamily="34" charset="0"/>
              </a:rPr>
              <a:t> со дня его </a:t>
            </a:r>
            <a:r>
              <a:rPr lang="ru-RU" sz="1200" dirty="0" smtClean="0">
                <a:latin typeface="Arial Narrow" panose="020B0606020202030204" pitchFamily="34" charset="0"/>
              </a:rPr>
              <a:t>утверждения</a:t>
            </a:r>
          </a:p>
          <a:p>
            <a:pPr marL="228600" indent="-228600" algn="just">
              <a:buAutoNum type="arabicParenR"/>
            </a:pPr>
            <a:endParaRPr lang="ru-RU" sz="1200" b="1" dirty="0">
              <a:latin typeface="Arial Narrow" panose="020B0606020202030204" pitchFamily="34" charset="0"/>
            </a:endParaRPr>
          </a:p>
          <a:p>
            <a:pPr marL="228600" indent="-228600" algn="just">
              <a:buAutoNum type="arabicParenR"/>
            </a:pPr>
            <a:r>
              <a:rPr lang="ru-RU" sz="1200" b="1" dirty="0" smtClean="0">
                <a:latin typeface="Arial Narrow" panose="020B0606020202030204" pitchFamily="34" charset="0"/>
              </a:rPr>
              <a:t>сведения </a:t>
            </a:r>
            <a:r>
              <a:rPr lang="ru-RU" sz="1200" b="1" dirty="0">
                <a:latin typeface="Arial Narrow" panose="020B0606020202030204" pitchFamily="34" charset="0"/>
              </a:rPr>
              <a:t>о перечнях муниципального имущества</a:t>
            </a:r>
            <a:r>
              <a:rPr lang="ru-RU" sz="1200" dirty="0">
                <a:latin typeface="Arial Narrow" panose="020B0606020202030204" pitchFamily="34" charset="0"/>
              </a:rPr>
              <a:t> – в течение </a:t>
            </a:r>
            <a:r>
              <a:rPr lang="ru-RU" sz="1400" b="1" i="1" dirty="0">
                <a:latin typeface="Arial Narrow" panose="020B0606020202030204" pitchFamily="34" charset="0"/>
              </a:rPr>
              <a:t>10 рабочих дней </a:t>
            </a:r>
            <a:r>
              <a:rPr lang="ru-RU" sz="1200" dirty="0">
                <a:latin typeface="Arial Narrow" panose="020B0606020202030204" pitchFamily="34" charset="0"/>
              </a:rPr>
              <a:t>со дня их представления в уполномоченный ОИВ субъекта </a:t>
            </a:r>
            <a:r>
              <a:rPr lang="ru-RU" sz="1200" dirty="0" smtClean="0">
                <a:latin typeface="Arial Narrow" panose="020B0606020202030204" pitchFamily="34" charset="0"/>
              </a:rPr>
              <a:t>РФ</a:t>
            </a:r>
          </a:p>
          <a:p>
            <a:pPr marL="228600" indent="-228600" algn="just">
              <a:buAutoNum type="arabicParenR"/>
            </a:pPr>
            <a:endParaRPr lang="ru-RU" sz="1200" dirty="0">
              <a:latin typeface="Arial Narrow" panose="020B0606020202030204" pitchFamily="34" charset="0"/>
            </a:endParaRPr>
          </a:p>
          <a:p>
            <a:pPr marL="228600" indent="-228600" algn="just">
              <a:buAutoNum type="arabicParenR"/>
            </a:pPr>
            <a:r>
              <a:rPr lang="ru-RU" sz="1200" b="1" dirty="0">
                <a:latin typeface="Arial Narrow" panose="020B0606020202030204" pitchFamily="34" charset="0"/>
              </a:rPr>
              <a:t>сведения об изменениях, внесенных в перечни государственного </a:t>
            </a:r>
            <a:r>
              <a:rPr lang="ru-RU" sz="1200" b="1" dirty="0" smtClean="0">
                <a:latin typeface="Arial Narrow" panose="020B0606020202030204" pitchFamily="34" charset="0"/>
              </a:rPr>
              <a:t>и </a:t>
            </a:r>
            <a:r>
              <a:rPr lang="ru-RU" sz="1200" b="1" dirty="0">
                <a:latin typeface="Arial Narrow" panose="020B0606020202030204" pitchFamily="34" charset="0"/>
              </a:rPr>
              <a:t>муниципального имущества</a:t>
            </a:r>
            <a:r>
              <a:rPr lang="ru-RU" sz="1200" dirty="0">
                <a:latin typeface="Arial Narrow" panose="020B0606020202030204" pitchFamily="34" charset="0"/>
              </a:rPr>
              <a:t>, в </a:t>
            </a:r>
            <a:r>
              <a:rPr lang="ru-RU" sz="1200" dirty="0" smtClean="0">
                <a:latin typeface="Arial Narrow" panose="020B0606020202030204" pitchFamily="34" charset="0"/>
              </a:rPr>
              <a:t>т. ч. о </a:t>
            </a:r>
            <a:r>
              <a:rPr lang="ru-RU" sz="1200" dirty="0">
                <a:latin typeface="Arial Narrow" panose="020B0606020202030204" pitchFamily="34" charset="0"/>
              </a:rPr>
              <a:t>ежегодных дополнениях таких </a:t>
            </a:r>
            <a:r>
              <a:rPr lang="ru-RU" sz="1200" dirty="0" smtClean="0">
                <a:latin typeface="Arial Narrow" panose="020B0606020202030204" pitchFamily="34" charset="0"/>
              </a:rPr>
              <a:t>перечней – </a:t>
            </a:r>
            <a:r>
              <a:rPr lang="ru-RU" sz="1200" dirty="0">
                <a:latin typeface="Arial Narrow" panose="020B0606020202030204" pitchFamily="34" charset="0"/>
              </a:rPr>
              <a:t>в течение </a:t>
            </a:r>
            <a:r>
              <a:rPr lang="ru-RU" sz="1400" b="1" i="1" dirty="0">
                <a:latin typeface="Arial Narrow" panose="020B0606020202030204" pitchFamily="34" charset="0"/>
              </a:rPr>
              <a:t>10 рабочих дней</a:t>
            </a:r>
            <a:r>
              <a:rPr lang="ru-RU" sz="1400" i="1" dirty="0">
                <a:latin typeface="Arial Narrow" panose="020B0606020202030204" pitchFamily="34" charset="0"/>
              </a:rPr>
              <a:t> </a:t>
            </a:r>
            <a:r>
              <a:rPr lang="ru-RU" sz="1200" dirty="0">
                <a:latin typeface="Arial Narrow" panose="020B0606020202030204" pitchFamily="34" charset="0"/>
              </a:rPr>
              <a:t>со дня соответственно утверждения изменений, внесенных в перечень </a:t>
            </a:r>
            <a:r>
              <a:rPr lang="ru-RU" sz="1200" dirty="0" smtClean="0">
                <a:latin typeface="Arial Narrow" panose="020B0606020202030204" pitchFamily="34" charset="0"/>
              </a:rPr>
              <a:t>или </a:t>
            </a:r>
            <a:r>
              <a:rPr lang="ru-RU" sz="1200" dirty="0">
                <a:latin typeface="Arial Narrow" panose="020B0606020202030204" pitchFamily="34" charset="0"/>
              </a:rPr>
              <a:t>представления в уполномоченный ОИВ субъекта РФ изменений, внесенных в перечни муниципального </a:t>
            </a:r>
            <a:r>
              <a:rPr lang="ru-RU" sz="1200" dirty="0" smtClean="0">
                <a:latin typeface="Arial Narrow" panose="020B0606020202030204" pitchFamily="34" charset="0"/>
              </a:rPr>
              <a:t>имущества, </a:t>
            </a:r>
            <a:r>
              <a:rPr lang="ru-RU" sz="1200" dirty="0">
                <a:latin typeface="Arial Narrow" panose="020B0606020202030204" pitchFamily="34" charset="0"/>
              </a:rPr>
              <a:t>но </a:t>
            </a:r>
            <a:r>
              <a:rPr lang="ru-RU" sz="1400" b="1" i="1" dirty="0">
                <a:latin typeface="Arial Narrow" panose="020B0606020202030204" pitchFamily="34" charset="0"/>
              </a:rPr>
              <a:t>не позднее 10 ноября </a:t>
            </a:r>
            <a:r>
              <a:rPr lang="ru-RU" sz="1200" dirty="0">
                <a:latin typeface="Arial Narrow" panose="020B0606020202030204" pitchFamily="34" charset="0"/>
              </a:rPr>
              <a:t>текущего </a:t>
            </a:r>
            <a:r>
              <a:rPr lang="ru-RU" sz="1200" dirty="0" smtClean="0">
                <a:latin typeface="Arial Narrow" panose="020B0606020202030204" pitchFamily="34" charset="0"/>
              </a:rPr>
              <a:t>года</a:t>
            </a:r>
            <a:endParaRPr lang="ru-RU" sz="1200" dirty="0">
              <a:latin typeface="Arial Narrow" panose="020B0606020202030204" pitchFamily="34" charset="0"/>
            </a:endParaRPr>
          </a:p>
        </p:txBody>
      </p:sp>
      <p:grpSp>
        <p:nvGrpSpPr>
          <p:cNvPr id="47" name="Группа 46"/>
          <p:cNvGrpSpPr/>
          <p:nvPr/>
        </p:nvGrpSpPr>
        <p:grpSpPr>
          <a:xfrm>
            <a:off x="282575" y="3895270"/>
            <a:ext cx="3947994" cy="2796048"/>
            <a:chOff x="58484" y="1654390"/>
            <a:chExt cx="2382876" cy="4149684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3" name="Скругленный прямоугольник 52"/>
            <p:cNvSpPr/>
            <p:nvPr/>
          </p:nvSpPr>
          <p:spPr>
            <a:xfrm>
              <a:off x="195170" y="1723664"/>
              <a:ext cx="2098388" cy="4080410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Скругленный прямоугольник 6"/>
            <p:cNvSpPr/>
            <p:nvPr/>
          </p:nvSpPr>
          <p:spPr>
            <a:xfrm>
              <a:off x="58484" y="1654390"/>
              <a:ext cx="2382876" cy="367785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 rtl="0">
                <a:spcAft>
                  <a:spcPts val="0"/>
                </a:spcAft>
              </a:pPr>
              <a:endParaRPr lang="ru-RU" sz="2400" b="1" kern="1200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563003" y="4178767"/>
            <a:ext cx="3364423" cy="23698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AutoNum type="arabicParenR"/>
            </a:pPr>
            <a:r>
              <a:rPr lang="ru-RU" sz="1200" b="1" i="1" dirty="0">
                <a:latin typeface="Arial Narrow" panose="020B0606020202030204" pitchFamily="34" charset="0"/>
              </a:rPr>
              <a:t>сведения о перечнях муниципального имущества</a:t>
            </a:r>
            <a:r>
              <a:rPr lang="ru-RU" sz="1200" i="1" dirty="0">
                <a:latin typeface="Arial Narrow" panose="020B0606020202030204" pitchFamily="34" charset="0"/>
              </a:rPr>
              <a:t> </a:t>
            </a:r>
            <a:r>
              <a:rPr lang="ru-RU" sz="1200" dirty="0">
                <a:latin typeface="Arial Narrow" panose="020B0606020202030204" pitchFamily="34" charset="0"/>
              </a:rPr>
              <a:t>– </a:t>
            </a:r>
            <a:r>
              <a:rPr lang="ru-RU" sz="1200" dirty="0" smtClean="0">
                <a:latin typeface="Arial Narrow" panose="020B0606020202030204" pitchFamily="34" charset="0"/>
              </a:rPr>
              <a:t>в </a:t>
            </a:r>
            <a:r>
              <a:rPr lang="ru-RU" sz="1200" dirty="0">
                <a:latin typeface="Arial Narrow" panose="020B0606020202030204" pitchFamily="34" charset="0"/>
              </a:rPr>
              <a:t>течение </a:t>
            </a:r>
            <a:r>
              <a:rPr lang="ru-RU" sz="1400" b="1" i="1" dirty="0">
                <a:latin typeface="Arial Narrow" panose="020B0606020202030204" pitchFamily="34" charset="0"/>
              </a:rPr>
              <a:t>10 рабочих </a:t>
            </a:r>
            <a:r>
              <a:rPr lang="ru-RU" sz="1200" b="1" dirty="0">
                <a:latin typeface="Arial Narrow" panose="020B0606020202030204" pitchFamily="34" charset="0"/>
              </a:rPr>
              <a:t>дней </a:t>
            </a:r>
            <a:r>
              <a:rPr lang="ru-RU" sz="1200" dirty="0">
                <a:latin typeface="Arial Narrow" panose="020B0606020202030204" pitchFamily="34" charset="0"/>
              </a:rPr>
              <a:t>со дня их </a:t>
            </a:r>
            <a:r>
              <a:rPr lang="ru-RU" sz="1200" dirty="0" smtClean="0">
                <a:latin typeface="Arial Narrow" panose="020B0606020202030204" pitchFamily="34" charset="0"/>
              </a:rPr>
              <a:t>утверждения</a:t>
            </a:r>
            <a:endParaRPr lang="ru-RU" sz="1200" dirty="0">
              <a:latin typeface="Arial Narrow" panose="020B0606020202030204" pitchFamily="34" charset="0"/>
            </a:endParaRPr>
          </a:p>
          <a:p>
            <a:pPr marL="342900" indent="-342900" algn="just">
              <a:buAutoNum type="arabicParenR"/>
            </a:pPr>
            <a:endParaRPr lang="ru-RU" sz="1200" dirty="0" smtClean="0">
              <a:latin typeface="Arial Narrow" panose="020B0606020202030204" pitchFamily="34" charset="0"/>
            </a:endParaRPr>
          </a:p>
          <a:p>
            <a:pPr marL="342900" indent="-342900" algn="just">
              <a:buAutoNum type="arabicParenR"/>
            </a:pPr>
            <a:endParaRPr lang="ru-RU" sz="1200" dirty="0">
              <a:latin typeface="Arial Narrow" panose="020B0606020202030204" pitchFamily="34" charset="0"/>
            </a:endParaRPr>
          </a:p>
          <a:p>
            <a:pPr marL="342900" indent="-342900" algn="just">
              <a:buAutoNum type="arabicParenR"/>
            </a:pPr>
            <a:r>
              <a:rPr lang="ru-RU" sz="1200" b="1" i="1" dirty="0">
                <a:latin typeface="Arial Narrow" panose="020B0606020202030204" pitchFamily="34" charset="0"/>
              </a:rPr>
              <a:t>сведения об изменениях, внесенных в перечни муниципального имущества</a:t>
            </a:r>
            <a:r>
              <a:rPr lang="ru-RU" sz="1200" dirty="0">
                <a:latin typeface="Arial Narrow" panose="020B0606020202030204" pitchFamily="34" charset="0"/>
              </a:rPr>
              <a:t>, в </a:t>
            </a:r>
            <a:r>
              <a:rPr lang="ru-RU" sz="1200" dirty="0" smtClean="0">
                <a:latin typeface="Arial Narrow" panose="020B0606020202030204" pitchFamily="34" charset="0"/>
              </a:rPr>
              <a:t>т. ч. числе </a:t>
            </a:r>
            <a:r>
              <a:rPr lang="ru-RU" sz="1200" dirty="0">
                <a:latin typeface="Arial Narrow" panose="020B0606020202030204" pitchFamily="34" charset="0"/>
              </a:rPr>
              <a:t>о ежегодных дополнениях таких перечней муниципальным имуществом – </a:t>
            </a:r>
            <a:br>
              <a:rPr lang="ru-RU" sz="1200" dirty="0">
                <a:latin typeface="Arial Narrow" panose="020B0606020202030204" pitchFamily="34" charset="0"/>
              </a:rPr>
            </a:br>
            <a:r>
              <a:rPr lang="ru-RU" sz="1200" dirty="0">
                <a:latin typeface="Arial Narrow" panose="020B0606020202030204" pitchFamily="34" charset="0"/>
              </a:rPr>
              <a:t>в течение </a:t>
            </a:r>
            <a:r>
              <a:rPr lang="ru-RU" sz="1400" b="1" i="1" dirty="0">
                <a:latin typeface="Arial Narrow" panose="020B0606020202030204" pitchFamily="34" charset="0"/>
              </a:rPr>
              <a:t>10 рабочих </a:t>
            </a:r>
            <a:r>
              <a:rPr lang="ru-RU" sz="1200" b="1" i="1" dirty="0">
                <a:latin typeface="Arial Narrow" panose="020B0606020202030204" pitchFamily="34" charset="0"/>
              </a:rPr>
              <a:t>дней </a:t>
            </a:r>
            <a:r>
              <a:rPr lang="ru-RU" sz="1200" dirty="0">
                <a:latin typeface="Arial Narrow" panose="020B0606020202030204" pitchFamily="34" charset="0"/>
              </a:rPr>
              <a:t>со дня их утверждения, </a:t>
            </a:r>
            <a:r>
              <a:rPr lang="ru-RU" sz="1200" b="1" dirty="0">
                <a:latin typeface="Arial Narrow" panose="020B0606020202030204" pitchFamily="34" charset="0"/>
              </a:rPr>
              <a:t>но не позднее 5 ноября</a:t>
            </a:r>
            <a:r>
              <a:rPr lang="ru-RU" sz="1200" dirty="0">
                <a:latin typeface="Arial Narrow" panose="020B0606020202030204" pitchFamily="34" charset="0"/>
              </a:rPr>
              <a:t> текущего </a:t>
            </a:r>
            <a:r>
              <a:rPr lang="ru-RU" sz="1200" dirty="0" smtClean="0">
                <a:latin typeface="Arial Narrow" panose="020B0606020202030204" pitchFamily="34" charset="0"/>
              </a:rPr>
              <a:t>года</a:t>
            </a:r>
            <a:endParaRPr lang="ru-RU" sz="1200" dirty="0">
              <a:latin typeface="Arial Narrow" panose="020B0606020202030204" pitchFamily="34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8705227" y="3916921"/>
            <a:ext cx="3477283" cy="2992659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Прямоугольник 23"/>
          <p:cNvSpPr/>
          <p:nvPr/>
        </p:nvSpPr>
        <p:spPr>
          <a:xfrm>
            <a:off x="8761977" y="4198328"/>
            <a:ext cx="3365498" cy="2492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b="1" dirty="0" smtClean="0">
                <a:latin typeface="Arial Narrow" panose="020B0606020202030204" pitchFamily="34" charset="0"/>
              </a:rPr>
              <a:t>Осуществляет </a:t>
            </a:r>
            <a:r>
              <a:rPr lang="ru-RU" sz="1200" b="1" dirty="0">
                <a:latin typeface="Arial Narrow" panose="020B0606020202030204" pitchFamily="34" charset="0"/>
              </a:rPr>
              <a:t>сбор и систематизацию сведений </a:t>
            </a:r>
            <a:r>
              <a:rPr lang="ru-RU" sz="1200" dirty="0">
                <a:latin typeface="Arial Narrow" panose="020B0606020202030204" pitchFamily="34" charset="0"/>
              </a:rPr>
              <a:t>об </a:t>
            </a:r>
            <a:r>
              <a:rPr lang="ru-RU" sz="1200" dirty="0" smtClean="0">
                <a:latin typeface="Arial Narrow" panose="020B0606020202030204" pitchFamily="34" charset="0"/>
              </a:rPr>
              <a:t>имуществе, включенном </a:t>
            </a:r>
            <a:r>
              <a:rPr lang="ru-RU" sz="1200" dirty="0">
                <a:latin typeface="Arial Narrow" panose="020B0606020202030204" pitchFamily="34" charset="0"/>
              </a:rPr>
              <a:t>в перечни государственного и муниципального имущества</a:t>
            </a:r>
            <a:r>
              <a:rPr lang="ru-RU" sz="1200" dirty="0" smtClean="0">
                <a:latin typeface="Arial Narrow" panose="020B0606020202030204" pitchFamily="34" charset="0"/>
              </a:rPr>
              <a:t>, для </a:t>
            </a:r>
            <a:r>
              <a:rPr lang="ru-RU" sz="1200" dirty="0">
                <a:latin typeface="Arial Narrow" panose="020B0606020202030204" pitchFamily="34" charset="0"/>
              </a:rPr>
              <a:t>подбора  </a:t>
            </a:r>
            <a:r>
              <a:rPr lang="ru-RU" sz="1200" dirty="0" smtClean="0">
                <a:latin typeface="Arial Narrow" panose="020B0606020202030204" pitchFamily="34" charset="0"/>
              </a:rPr>
              <a:t>субъектами МСП информации </a:t>
            </a:r>
            <a:r>
              <a:rPr lang="ru-RU" sz="1200" dirty="0">
                <a:latin typeface="Arial Narrow" panose="020B0606020202030204" pitchFamily="34" charset="0"/>
              </a:rPr>
              <a:t>о недвижимом имуществе, включенном в указанные перечни и свободном от прав третьих </a:t>
            </a:r>
            <a:r>
              <a:rPr lang="ru-RU" sz="1200" dirty="0" smtClean="0">
                <a:latin typeface="Arial Narrow" panose="020B0606020202030204" pitchFamily="34" charset="0"/>
              </a:rPr>
              <a:t>лиц</a:t>
            </a:r>
          </a:p>
          <a:p>
            <a:pPr algn="just"/>
            <a:endParaRPr lang="ru-RU" sz="1200" dirty="0">
              <a:latin typeface="Arial Narrow" panose="020B0606020202030204" pitchFamily="34" charset="0"/>
            </a:endParaRPr>
          </a:p>
          <a:p>
            <a:pPr algn="just"/>
            <a:r>
              <a:rPr lang="ru-RU" sz="1200" b="1" dirty="0" smtClean="0">
                <a:latin typeface="Arial Narrow" panose="020B0606020202030204" pitchFamily="34" charset="0"/>
              </a:rPr>
              <a:t>1) </a:t>
            </a:r>
            <a:r>
              <a:rPr lang="ru-RU" sz="1200" dirty="0" smtClean="0">
                <a:latin typeface="Arial Narrow" panose="020B0606020202030204" pitchFamily="34" charset="0"/>
              </a:rPr>
              <a:t>с </a:t>
            </a:r>
            <a:r>
              <a:rPr lang="ru-RU" sz="1200" dirty="0">
                <a:latin typeface="Arial Narrow" panose="020B0606020202030204" pitchFamily="34" charset="0"/>
              </a:rPr>
              <a:t>использованием </a:t>
            </a:r>
            <a:r>
              <a:rPr lang="ru-RU" sz="1200" b="1" i="1" dirty="0">
                <a:latin typeface="Arial Narrow" panose="020B0606020202030204" pitchFamily="34" charset="0"/>
              </a:rPr>
              <a:t>портала </a:t>
            </a:r>
            <a:r>
              <a:rPr lang="ru-RU" sz="1200" b="1" i="1" dirty="0" smtClean="0">
                <a:latin typeface="Arial Narrow" panose="020B0606020202030204" pitchFamily="34" charset="0"/>
              </a:rPr>
              <a:t>«Бизнес-навигатора МСП»</a:t>
            </a:r>
          </a:p>
          <a:p>
            <a:pPr marL="171450" indent="-171450" algn="just">
              <a:buFontTx/>
              <a:buChar char="-"/>
            </a:pPr>
            <a:endParaRPr lang="ru-RU" sz="1200" dirty="0">
              <a:latin typeface="Arial Narrow" panose="020B0606020202030204" pitchFamily="34" charset="0"/>
            </a:endParaRPr>
          </a:p>
          <a:p>
            <a:pPr algn="just"/>
            <a:r>
              <a:rPr lang="ru-RU" sz="1200" b="1" dirty="0" smtClean="0">
                <a:latin typeface="Arial Narrow" panose="020B0606020202030204" pitchFamily="34" charset="0"/>
              </a:rPr>
              <a:t>2)  </a:t>
            </a:r>
            <a:r>
              <a:rPr lang="ru-RU" sz="1200" dirty="0" smtClean="0">
                <a:latin typeface="Arial Narrow" panose="020B0606020202030204" pitchFamily="34" charset="0"/>
              </a:rPr>
              <a:t>при </a:t>
            </a:r>
            <a:r>
              <a:rPr lang="ru-RU" sz="1200" dirty="0">
                <a:latin typeface="Arial Narrow" panose="020B0606020202030204" pitchFamily="34" charset="0"/>
              </a:rPr>
              <a:t>предоставлении услуг </a:t>
            </a:r>
            <a:r>
              <a:rPr lang="ru-RU" sz="1200" dirty="0" smtClean="0">
                <a:latin typeface="Arial Narrow" panose="020B0606020202030204" pitchFamily="34" charset="0"/>
              </a:rPr>
              <a:t>через </a:t>
            </a:r>
            <a:r>
              <a:rPr lang="ru-RU" sz="1200" b="1" i="1" dirty="0" smtClean="0">
                <a:latin typeface="Arial Narrow" panose="020B0606020202030204" pitchFamily="34" charset="0"/>
              </a:rPr>
              <a:t>МФЦ</a:t>
            </a:r>
          </a:p>
          <a:p>
            <a:pPr marL="171450" indent="-171450" algn="just">
              <a:buFontTx/>
              <a:buChar char="-"/>
            </a:pPr>
            <a:endParaRPr lang="ru-RU" sz="1200" dirty="0">
              <a:latin typeface="Arial Narrow" panose="020B0606020202030204" pitchFamily="34" charset="0"/>
            </a:endParaRPr>
          </a:p>
          <a:p>
            <a:pPr algn="just"/>
            <a:r>
              <a:rPr lang="ru-RU" sz="1200" b="1" dirty="0" smtClean="0">
                <a:latin typeface="Arial Narrow" panose="020B0606020202030204" pitchFamily="34" charset="0"/>
              </a:rPr>
              <a:t>3)  </a:t>
            </a:r>
            <a:r>
              <a:rPr lang="ru-RU" sz="1200" b="1" i="1" dirty="0" smtClean="0">
                <a:latin typeface="Arial Narrow" panose="020B0606020202030204" pitchFamily="34" charset="0"/>
              </a:rPr>
              <a:t>на </a:t>
            </a:r>
            <a:r>
              <a:rPr lang="ru-RU" sz="1200" b="1" i="1" dirty="0">
                <a:latin typeface="Arial Narrow" panose="020B0606020202030204" pitchFamily="34" charset="0"/>
              </a:rPr>
              <a:t>сайте АО «Корпорация «МСП</a:t>
            </a:r>
            <a:r>
              <a:rPr lang="ru-RU" sz="1200" b="1" i="1" dirty="0" smtClean="0">
                <a:latin typeface="Arial Narrow" panose="020B0606020202030204" pitchFamily="34" charset="0"/>
              </a:rPr>
              <a:t>»</a:t>
            </a:r>
            <a:endParaRPr lang="ru-RU" sz="1200" b="1" i="1" dirty="0"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07044" y="342213"/>
            <a:ext cx="93602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Порядок направления сведений об утвержденных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перечнях в АО «Корпорацию «МСП»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15643" y="1335647"/>
            <a:ext cx="11610116" cy="969663"/>
          </a:xfrm>
          <a:prstGeom prst="roundRect">
            <a:avLst>
              <a:gd name="adj" fmla="val 3854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2" tIns="45716" rIns="91432" bIns="45716" rtlCol="0" anchor="ctr"/>
          <a:lstStyle/>
          <a:p>
            <a:pPr algn="just" defTabSz="601214"/>
            <a:endParaRPr lang="ru-RU" sz="16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644838" y="1453981"/>
            <a:ext cx="11351726" cy="743864"/>
          </a:xfrm>
          <a:prstGeom prst="roundRect">
            <a:avLst>
              <a:gd name="adj" fmla="val 305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2" tIns="45716" rIns="91432" bIns="45716" rtlCol="0" anchor="ctr"/>
          <a:lstStyle/>
          <a:p>
            <a:pPr algn="ctr" defTabSz="601214"/>
            <a:r>
              <a:rPr lang="ru-RU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Сведения об утвержденных перечнях, а также об изменениях, внесенных в такие перечни, подлежат представлению</a:t>
            </a:r>
          </a:p>
          <a:p>
            <a:pPr algn="ctr" defTabSz="601214"/>
            <a:r>
              <a:rPr lang="ru-RU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в АО «Корпорация «МСП» в порядке, установленном приказом Минэкономразвития России от 20.04.2016 № 264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1851674" y="8279954"/>
            <a:ext cx="59100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889000"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200" dirty="0">
                <a:latin typeface="Arial Narrow" panose="020B060602020203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7884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26611</TotalTime>
  <Words>1109</Words>
  <Application>Microsoft Office PowerPoint</Application>
  <PresentationFormat>Произвольный</PresentationFormat>
  <Paragraphs>188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Нормативное правовое регулирование оказания имущественной  поддержки субъектам МСП</vt:lpstr>
      <vt:lpstr>Презентация PowerPoint</vt:lpstr>
      <vt:lpstr>Презентация PowerPoint</vt:lpstr>
      <vt:lpstr>Презентация PowerPoint</vt:lpstr>
      <vt:lpstr>Статистические данные по имущественной поддержке субъектов МСП  на территории моногородов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Спасокукоцкий А.А.</dc:creator>
  <cp:lastModifiedBy>STvich2</cp:lastModifiedBy>
  <cp:revision>2514</cp:revision>
  <cp:lastPrinted>2017-10-10T10:32:06Z</cp:lastPrinted>
  <dcterms:created xsi:type="dcterms:W3CDTF">2015-12-16T13:43:54Z</dcterms:created>
  <dcterms:modified xsi:type="dcterms:W3CDTF">2018-02-08T13:40:38Z</dcterms:modified>
</cp:coreProperties>
</file>