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1"/>
  </p:notesMasterIdLst>
  <p:handoutMasterIdLst>
    <p:handoutMasterId r:id="rId22"/>
  </p:handoutMasterIdLst>
  <p:sldIdLst>
    <p:sldId id="1408" r:id="rId2"/>
    <p:sldId id="1413" r:id="rId3"/>
    <p:sldId id="1411"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366" r:id="rId20"/>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76" userDrawn="1">
          <p15:clr>
            <a:srgbClr val="A4A3A4"/>
          </p15:clr>
        </p15:guide>
        <p15:guide id="2" orient="horz" pos="832" userDrawn="1">
          <p15:clr>
            <a:srgbClr val="A4A3A4"/>
          </p15:clr>
        </p15:guide>
        <p15:guide id="3" orient="horz" pos="5103" userDrawn="1">
          <p15:clr>
            <a:srgbClr val="A4A3A4"/>
          </p15:clr>
        </p15:guide>
        <p15:guide id="4" orient="horz" pos="522" userDrawn="1">
          <p15:clr>
            <a:srgbClr val="A4A3A4"/>
          </p15:clr>
        </p15:guide>
        <p15:guide id="5" orient="horz" pos="1973" userDrawn="1">
          <p15:clr>
            <a:srgbClr val="A4A3A4"/>
          </p15:clr>
        </p15:guide>
        <p15:guide id="6" orient="horz" pos="165" userDrawn="1">
          <p15:clr>
            <a:srgbClr val="A4A3A4"/>
          </p15:clr>
        </p15:guide>
        <p15:guide id="7" pos="229" userDrawn="1">
          <p15:clr>
            <a:srgbClr val="A4A3A4"/>
          </p15:clr>
        </p15:guide>
        <p15:guide id="8" pos="2472" userDrawn="1">
          <p15:clr>
            <a:srgbClr val="A4A3A4"/>
          </p15:clr>
        </p15:guide>
        <p15:guide id="9" pos="4717" userDrawn="1">
          <p15:clr>
            <a:srgbClr val="A4A3A4"/>
          </p15:clr>
        </p15:guide>
        <p15:guide id="10" pos="3849" userDrawn="1">
          <p15:clr>
            <a:srgbClr val="A4A3A4"/>
          </p15:clr>
        </p15:guide>
        <p15:guide id="11" pos="7688" userDrawn="1">
          <p15:clr>
            <a:srgbClr val="A4A3A4"/>
          </p15:clr>
        </p15:guide>
        <p15:guide id="12" pos="544" userDrawn="1">
          <p15:clr>
            <a:srgbClr val="A4A3A4"/>
          </p15:clr>
        </p15:guide>
        <p15:guide id="13" pos="1156"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87209" autoAdjust="0"/>
  </p:normalViewPr>
  <p:slideViewPr>
    <p:cSldViewPr snapToGrid="0" showGuides="1">
      <p:cViewPr varScale="1">
        <p:scale>
          <a:sx n="71" d="100"/>
          <a:sy n="71" d="100"/>
        </p:scale>
        <p:origin x="1277" y="62"/>
      </p:cViewPr>
      <p:guideLst>
        <p:guide orient="horz" pos="476"/>
        <p:guide orient="horz" pos="832"/>
        <p:guide orient="horz" pos="5103"/>
        <p:guide orient="horz" pos="522"/>
        <p:guide orient="horz" pos="1973"/>
        <p:guide orient="horz" pos="165"/>
        <p:guide pos="229"/>
        <p:guide pos="2472"/>
        <p:guide pos="4717"/>
        <p:guide pos="3849"/>
        <p:guide pos="7688"/>
        <p:guide pos="544"/>
        <p:guide pos="11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324" custLinFactNeighborX="27523">
        <dgm:presLayoutVars>
          <dgm:bulletEnabled val="1"/>
        </dgm:presLayoutVars>
      </dgm:prSet>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73A16509-1765-4041-B0ED-4DF964645DA7}" type="presOf" srcId="{60526FAA-63B2-4ADE-AAB0-F298E6F23F64}" destId="{44CE7E4B-B570-41DA-97BE-9F7D5574F4E3}" srcOrd="1"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9B8F273A-7734-4F66-9B24-9C396369A824}" type="presOf" srcId="{60526FAA-63B2-4ADE-AAB0-F298E6F23F64}" destId="{358BADB0-A89A-48CE-B619-DA3839D44E0F}" srcOrd="0"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9B38B6DE-04C6-4C12-ADCE-BBE11D2B3F4C}" srcId="{E214BA6D-6E14-4C83-A785-B4FF1581D05E}" destId="{A911B4F7-8BC9-47D7-9642-A633630B2A46}" srcOrd="0" destOrd="0" parTransId="{8D5408A1-1638-4F9F-AA8B-CC4D59B50ACA}" sibTransId="{4EC37A6F-9EFF-487C-B57D-353931C1D383}"/>
    <dgm:cxn modelId="{15B7F6F7-94F0-4A4C-AAAC-4EA87065D1FA}" type="presOf" srcId="{E214BA6D-6E14-4C83-A785-B4FF1581D05E}" destId="{C18F92D0-DEF2-4832-8FA1-278D95B6B3A0}"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A3CD0832-9689-4028-BD60-CB681D6A04E9}" type="presOf" srcId="{63B2E526-0BFE-4FA5-A8D7-298406FAE965}" destId="{F32D151A-7816-4D8F-AF44-C36440897AD6}" srcOrd="0" destOrd="0"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1501C540-B400-4C59-9DAC-D64FBE8A660C}" type="presOf" srcId="{4BA94C8C-63E7-4819-9483-BDD6924D3746}" destId="{92BF8A00-5694-4464-90D9-1154141BC261}" srcOrd="0" destOrd="0" presId="urn:microsoft.com/office/officeart/2005/8/layout/hProcess4"/>
    <dgm:cxn modelId="{1277ADD3-18CB-4A79-A6A0-F531EAD63892}" type="presOf" srcId="{19A2954C-5C74-4380-B53D-3134DFD2BD93}" destId="{CDCAD455-EB6B-402B-B181-8BA63311810D}" srcOrd="0" destOrd="0" presId="urn:microsoft.com/office/officeart/2005/8/layout/hProcess4"/>
    <dgm:cxn modelId="{C6284C04-F373-421D-B00C-951E83B91677}" type="presOf" srcId="{A911B4F7-8BC9-47D7-9642-A633630B2A46}" destId="{86DDBEE2-8B91-44ED-B629-4631F9E18A12}" srcOrd="0" destOrd="0" presId="urn:microsoft.com/office/officeart/2005/8/layout/hProcess4"/>
    <dgm:cxn modelId="{16AAB086-F2EE-4519-8B56-87BEF348903A}" srcId="{AED6E543-D1E5-49FA-8209-021D517975D8}" destId="{4BA94C8C-63E7-4819-9483-BDD6924D3746}" srcOrd="2" destOrd="0" parTransId="{4F14D56A-292C-4BF3-8983-5BC9A05A7FFB}" sibTransId="{45C901A8-7DD6-4DD3-B25E-FEE59C9B66D4}"/>
    <dgm:cxn modelId="{15E9255D-F264-4FF3-A457-4FE4DFA7BC18}" srcId="{4BA94C8C-63E7-4819-9483-BDD6924D3746}" destId="{63B2E526-0BFE-4FA5-A8D7-298406FAE965}" srcOrd="0" destOrd="0" parTransId="{57A5F5D4-98C2-4C16-9F39-F6287D891ABE}" sibTransId="{1E4685F7-B719-48A5-8C55-EDBA33AD99D6}"/>
    <dgm:cxn modelId="{EAC61BCB-91CF-458D-8DE6-B75F857D6322}" type="presOf" srcId="{4DEF7991-DB3B-4EFB-B409-20A96B442569}" destId="{F827665D-69F4-4582-BEB2-A5794CA30A06}"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458F19E9-3288-4B1D-B6EB-B59DC6233E61}" type="presOf" srcId="{AED6E543-D1E5-49FA-8209-021D517975D8}" destId="{625D5B61-73EB-4687-B366-E6F70F0FDF74}" srcOrd="0"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2/8/2018</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2/8/2018</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3</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2/8/2018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3.jpe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gif"/><Relationship Id="rId4" Type="http://schemas.openxmlformats.org/officeDocument/2006/relationships/image" Target="../media/image9.png"/><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297544"/>
            <a:ext cx="8608254" cy="698685"/>
          </a:xfrm>
        </p:spPr>
        <p:txBody>
          <a:bodyPr/>
          <a:lstStyle/>
          <a:p>
            <a:r>
              <a:rPr lang="ru-RU" dirty="0"/>
              <a:t>Технология предоставления </a:t>
            </a:r>
            <a:r>
              <a:rPr lang="ru-RU" dirty="0" smtClean="0"/>
              <a:t>гарантий участниками НГС – стандартная процедура</a:t>
            </a:r>
            <a:endParaRPr lang="ru-RU" dirty="0"/>
          </a:p>
        </p:txBody>
      </p:sp>
      <p:sp>
        <p:nvSpPr>
          <p:cNvPr id="3" name="Текст 2"/>
          <p:cNvSpPr>
            <a:spLocks noGrp="1"/>
          </p:cNvSpPr>
          <p:nvPr>
            <p:ph type="body" sz="quarter" idx="10"/>
          </p:nvPr>
        </p:nvSpPr>
        <p:spPr>
          <a:xfrm>
            <a:off x="101600" y="1295863"/>
            <a:ext cx="12327271" cy="725733"/>
          </a:xfrm>
        </p:spPr>
        <p:txBody>
          <a:bodyPr/>
          <a:lstStyle/>
          <a:p>
            <a:pPr marL="342900" indent="-342900">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022797646"/>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&lt; </a:t>
              </a:r>
              <a:r>
                <a:rPr kumimoji="0" lang="ru-RU" sz="1764" b="1" i="0" u="none" strike="noStrike" kern="0" cap="none" spc="0" normalizeH="0" baseline="0" noProof="0" dirty="0" smtClean="0">
                  <a:ln>
                    <a:noFill/>
                  </a:ln>
                  <a:solidFill>
                    <a:prstClr val="black"/>
                  </a:solidFill>
                  <a:effectLst/>
                  <a:uLnTx/>
                  <a:uFillTx/>
                  <a:latin typeface="Calibri"/>
                  <a:cs typeface="+mn-cs"/>
                </a:rPr>
                <a:t>2</a:t>
              </a:r>
              <a:r>
                <a:rPr kumimoji="0" lang="en-US" sz="1764" b="1" i="0" u="none" strike="noStrike" kern="0" cap="none" spc="0" normalizeH="0" baseline="0" noProof="0" dirty="0" smtClean="0">
                  <a:ln>
                    <a:noFill/>
                  </a:ln>
                  <a:solidFill>
                    <a:prstClr val="black"/>
                  </a:solidFill>
                  <a:effectLst/>
                  <a:uLnTx/>
                  <a:uFillTx/>
                  <a:latin typeface="Calibri"/>
                  <a:cs typeface="+mn-cs"/>
                </a:rPr>
                <a:t>5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3</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Calibri"/>
                  <a:cs typeface="+mn-cs"/>
                </a:rPr>
                <a:t>25 </a:t>
              </a:r>
              <a:r>
                <a:rPr kumimoji="0" lang="ru-RU" sz="1764" b="1" i="0" u="none" strike="noStrike" kern="0" cap="none" spc="0" normalizeH="0" baseline="0" noProof="0" dirty="0">
                  <a:ln>
                    <a:noFill/>
                  </a:ln>
                  <a:solidFill>
                    <a:prstClr val="black"/>
                  </a:solidFill>
                  <a:effectLst/>
                  <a:uLnTx/>
                  <a:uFillTx/>
                  <a:latin typeface="Calibri"/>
                  <a:cs typeface="+mn-cs"/>
                </a:rPr>
                <a:t>-</a:t>
              </a:r>
              <a:r>
                <a:rPr kumimoji="0" lang="en-US" sz="1764" b="1" i="0" u="none" strike="noStrike" kern="0" cap="none" spc="0" normalizeH="0" baseline="0" noProof="0" dirty="0">
                  <a:ln>
                    <a:noFill/>
                  </a:ln>
                  <a:solidFill>
                    <a:prstClr val="black"/>
                  </a:solidFill>
                  <a:effectLst/>
                  <a:uLnTx/>
                  <a:uFillTx/>
                  <a:latin typeface="Calibri"/>
                  <a:cs typeface="+mn-cs"/>
                </a:rPr>
                <a: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5</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&gt;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10</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9"/>
          <p:cNvSpPr/>
          <p:nvPr/>
        </p:nvSpPr>
        <p:spPr>
          <a:xfrm>
            <a:off x="1648635"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7549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6" y="3780807"/>
            <a:ext cx="6375499"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19482" y="633632"/>
            <a:ext cx="11614413" cy="369332"/>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r>
              <a:rPr spc="45" dirty="0" smtClean="0"/>
              <a:t> </a:t>
            </a:r>
            <a:r>
              <a:rPr dirty="0"/>
              <a:t>– </a:t>
            </a:r>
            <a:r>
              <a:rPr lang="ru-RU" dirty="0" smtClean="0"/>
              <a:t>«корпоративный» канал</a:t>
            </a:r>
            <a:endParaRPr dirty="0"/>
          </a:p>
        </p:txBody>
      </p:sp>
      <p:sp>
        <p:nvSpPr>
          <p:cNvPr id="6" name="object 6"/>
          <p:cNvSpPr/>
          <p:nvPr/>
        </p:nvSpPr>
        <p:spPr>
          <a:xfrm>
            <a:off x="699198" y="4833701"/>
            <a:ext cx="1702757"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913295" y="5133958"/>
            <a:ext cx="1314209"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по каналам продаж поступает в Корпорацию</a:t>
            </a:r>
            <a:endParaRPr sz="1600" dirty="0">
              <a:latin typeface="Arial Narrow"/>
              <a:cs typeface="Arial Narrow"/>
            </a:endParaRPr>
          </a:p>
        </p:txBody>
      </p:sp>
      <p:sp>
        <p:nvSpPr>
          <p:cNvPr id="10" name="object 10"/>
          <p:cNvSpPr/>
          <p:nvPr/>
        </p:nvSpPr>
        <p:spPr>
          <a:xfrm>
            <a:off x="709008"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07060"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829173"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3816"/>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a:latin typeface="Arial Narrow"/>
                <a:cs typeface="Arial Narrow"/>
              </a:rPr>
              <a:t>П</a:t>
            </a:r>
            <a:r>
              <a:rPr sz="1600" spc="-5" dirty="0">
                <a:latin typeface="Arial Narrow"/>
                <a:cs typeface="Arial Narrow"/>
              </a:rPr>
              <a:t>р</a:t>
            </a:r>
            <a:r>
              <a:rPr sz="1600" spc="-10" dirty="0">
                <a:latin typeface="Arial Narrow"/>
                <a:cs typeface="Arial Narrow"/>
              </a:rPr>
              <a:t>инима</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р</a:t>
            </a:r>
            <a:r>
              <a:rPr sz="1600" spc="-5" dirty="0">
                <a:latin typeface="Arial Narrow"/>
                <a:cs typeface="Arial Narrow"/>
              </a:rPr>
              <a:t>е</a:t>
            </a:r>
            <a:r>
              <a:rPr sz="1600" spc="-25" dirty="0">
                <a:latin typeface="Arial Narrow"/>
                <a:cs typeface="Arial Narrow"/>
              </a:rPr>
              <a:t>ш</a:t>
            </a:r>
            <a:r>
              <a:rPr sz="1600" spc="-10" dirty="0">
                <a:latin typeface="Arial Narrow"/>
                <a:cs typeface="Arial Narrow"/>
              </a:rPr>
              <a:t>ение</a:t>
            </a:r>
            <a:r>
              <a:rPr sz="1600" dirty="0">
                <a:latin typeface="Arial Narrow"/>
                <a:cs typeface="Arial Narrow"/>
              </a:rPr>
              <a:t> </a:t>
            </a:r>
            <a:r>
              <a:rPr sz="1600" spc="-10" dirty="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450253" y="1429189"/>
            <a:ext cx="11612459"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 сумма гарантии более 100 млн. руб.</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6,5.</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6,5»</a:t>
            </a:r>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1770" y="297542"/>
            <a:ext cx="8597103" cy="698685"/>
          </a:xfrm>
        </p:spPr>
        <p:txBody>
          <a:bodyPr/>
          <a:lstStyle/>
          <a:p>
            <a:r>
              <a:rPr lang="ru-RU" dirty="0"/>
              <a:t>Условия Программы 6,5 </a:t>
            </a:r>
            <a:r>
              <a:rPr lang="ru-RU" dirty="0" smtClean="0"/>
              <a:t>и уполномоченные банки</a:t>
            </a:r>
            <a:endParaRPr lang="ru-RU" dirty="0"/>
          </a:p>
        </p:txBody>
      </p:sp>
      <p:sp>
        <p:nvSpPr>
          <p:cNvPr id="31" name="Прямоугольник 30"/>
          <p:cNvSpPr/>
          <p:nvPr/>
        </p:nvSpPr>
        <p:spPr>
          <a:xfrm>
            <a:off x="370506"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10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Программы</a:t>
            </a:r>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6,5 Корпорация заключила генеральные соглашения </a:t>
            </a:r>
          </a:p>
          <a:p>
            <a:pPr defTabSz="914373" fontAlgn="auto">
              <a:spcBef>
                <a:spcPts val="0"/>
              </a:spcBef>
              <a:spcAft>
                <a:spcPts val="0"/>
              </a:spcAft>
            </a:pPr>
            <a:r>
              <a:rPr lang="ru-RU" b="1" kern="0" dirty="0" smtClean="0"/>
              <a:t>с 30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9645" y="294458"/>
            <a:ext cx="8686313" cy="698685"/>
          </a:xfrm>
        </p:spPr>
        <p:txBody>
          <a:bodyPr/>
          <a:lstStyle/>
          <a:p>
            <a:r>
              <a:rPr lang="ru-RU" dirty="0" smtClean="0"/>
              <a:t>Программа 6,5. 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787445974"/>
              </p:ext>
            </p:extLst>
          </p:nvPr>
        </p:nvGraphicFramePr>
        <p:xfrm>
          <a:off x="363538" y="1201032"/>
          <a:ext cx="11903353" cy="6854021"/>
        </p:xfrm>
        <a:graphic>
          <a:graphicData uri="http://schemas.openxmlformats.org/drawingml/2006/table">
            <a:tbl>
              <a:tblPr firstRow="1" bandRow="1"/>
              <a:tblGrid>
                <a:gridCol w="1883851">
                  <a:extLst>
                    <a:ext uri="{9D8B030D-6E8A-4147-A177-3AD203B41FA5}">
                      <a16:colId xmlns="" xmlns:a16="http://schemas.microsoft.com/office/drawing/2014/main" val="20000"/>
                    </a:ext>
                  </a:extLst>
                </a:gridCol>
                <a:gridCol w="10019502">
                  <a:extLst>
                    <a:ext uri="{9D8B030D-6E8A-4147-A177-3AD203B41FA5}">
                      <a16:colId xmlns="" xmlns:a16="http://schemas.microsoft.com/office/drawing/2014/main" val="20001"/>
                    </a:ext>
                  </a:extLst>
                </a:gridCol>
              </a:tblGrid>
              <a:tr h="836875">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p>
                      <a:pPr marL="0" lvl="0" indent="0" algn="l">
                        <a:spcBef>
                          <a:spcPts val="300"/>
                        </a:spcBef>
                        <a:buFont typeface="Arial" panose="020B0604020202020204" pitchFamily="34" charset="0"/>
                        <a:buNone/>
                      </a:pPr>
                      <a:r>
                        <a:rPr lang="ru-RU" sz="1200" b="0" i="1" smtClean="0">
                          <a:latin typeface="Arial" panose="020B0604020202020204" pitchFamily="34" charset="0"/>
                          <a:cs typeface="Arial" panose="020B0604020202020204" pitchFamily="34" charset="0"/>
                        </a:rPr>
                        <a:t>Объем </a:t>
                      </a:r>
                      <a:r>
                        <a:rPr lang="ru-RU" sz="1200" b="0" i="1" dirty="0" smtClean="0">
                          <a:latin typeface="Arial" panose="020B0604020202020204" pitchFamily="34" charset="0"/>
                          <a:cs typeface="Arial" panose="020B0604020202020204" pitchFamily="34" charset="0"/>
                        </a:rPr>
                        <a:t>заявок</a:t>
                      </a:r>
                      <a:r>
                        <a:rPr lang="ru-RU" sz="1200" b="0" i="1" baseline="0" dirty="0" smtClean="0">
                          <a:latin typeface="Arial" panose="020B0604020202020204" pitchFamily="34" charset="0"/>
                          <a:cs typeface="Arial" panose="020B0604020202020204" pitchFamily="34" charset="0"/>
                        </a:rPr>
                        <a:t> на поручительство по кредитам на пополнение оборотных средств не должен превышать 50% от общего объема заявок на поручительство за календарный квартал.</a:t>
                      </a:r>
                      <a:endParaRPr lang="ru-RU" sz="1200" b="0" i="1"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19236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4435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26642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4071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195944"/>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cxnSp>
        <p:nvCxnSpPr>
          <p:cNvPr id="33" name="Прямая соединительная линия 32"/>
          <p:cNvCxnSpPr/>
          <p:nvPr/>
        </p:nvCxnSpPr>
        <p:spPr>
          <a:xfrm>
            <a:off x="6327559" y="1385821"/>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811857" y="1253447"/>
            <a:ext cx="5597857" cy="6587920"/>
            <a:chOff x="5686097" y="1481039"/>
            <a:chExt cx="6913891" cy="6360328"/>
          </a:xfrm>
        </p:grpSpPr>
        <p:sp>
          <p:nvSpPr>
            <p:cNvPr id="18" name="TextBox 17"/>
            <p:cNvSpPr txBox="1"/>
            <p:nvPr/>
          </p:nvSpPr>
          <p:spPr>
            <a:xfrm>
              <a:off x="5714477" y="1481039"/>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7" y="2325664"/>
              <a:ext cx="6807287"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837372"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79332" y="40705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459929" y="227718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366538" y="52290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a:solidFill>
                    <a:schemeClr val="bg1"/>
                  </a:solidFill>
                </a:rPr>
                <a:t>Конечные заемщики</a:t>
              </a: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757326" y="60416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4919700" y="264074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669414" y="45229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338262" y="50292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099773"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364561"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338262"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429236" y="56814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05706" y="21867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717584"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447768" y="30545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249142" y="415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429236"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461959"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461959"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461959"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461959"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461959" y="624576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461959"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411576" y="39006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6606" y="2288827"/>
            <a:ext cx="1371059" cy="623708"/>
          </a:xfrm>
          <a:prstGeom prst="rect">
            <a:avLst/>
          </a:prstGeom>
        </p:spPr>
      </p:pic>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195944"/>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cxnSp>
        <p:nvCxnSpPr>
          <p:cNvPr id="33" name="Прямая соединительная линия 32"/>
          <p:cNvCxnSpPr/>
          <p:nvPr/>
        </p:nvCxnSpPr>
        <p:spPr>
          <a:xfrm>
            <a:off x="6007519" y="1326328"/>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491817" y="1265680"/>
            <a:ext cx="5859840" cy="6882094"/>
            <a:chOff x="5686097" y="1481039"/>
            <a:chExt cx="6999548" cy="6325478"/>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714476" y="2617524"/>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276792"/>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999548"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581541"/>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40291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6647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257450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0254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8391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56761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7458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56710"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4048" y="2420142"/>
            <a:ext cx="1371059" cy="623708"/>
          </a:xfrm>
          <a:prstGeom prst="rect">
            <a:avLst/>
          </a:prstGeom>
        </p:spPr>
      </p:pic>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204133" y="5668534"/>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6007519" y="1326328"/>
            <a:ext cx="59276" cy="7204486"/>
          </a:xfrm>
          <a:prstGeom prst="line">
            <a:avLst/>
          </a:prstGeom>
          <a:noFill/>
          <a:ln w="9525" cap="flat" cmpd="sng" algn="ctr">
            <a:solidFill>
              <a:srgbClr val="00A1DE"/>
            </a:solidFill>
            <a:prstDash val="solid"/>
          </a:ln>
          <a:effectLst/>
        </p:spPr>
      </p:cxnSp>
      <p:grpSp>
        <p:nvGrpSpPr>
          <p:cNvPr id="4" name="Группа 3"/>
          <p:cNvGrpSpPr/>
          <p:nvPr/>
        </p:nvGrpSpPr>
        <p:grpSpPr>
          <a:xfrm>
            <a:off x="6465279" y="2872291"/>
            <a:ext cx="5870515" cy="3645449"/>
            <a:chOff x="5665166" y="1481039"/>
            <a:chExt cx="7012299" cy="3350609"/>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65166" y="4435611"/>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70396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755716"/>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670771" y="2962312"/>
            <a:ext cx="2562401"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1058190" y="6098638"/>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4070799" y="7269077"/>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a:off x="5233172" y="3325872"/>
            <a:ext cx="1" cy="4527987"/>
          </a:xfrm>
          <a:prstGeom prst="bentConnector3">
            <a:avLst>
              <a:gd name="adj1" fmla="val 22860100000"/>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5009723" y="5677622"/>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971198" y="3682833"/>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121573"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932688" y="4802148"/>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484618" y="5717572"/>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56260"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585760"/>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274704" y="3807389"/>
            <a:ext cx="2195831"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828800" y="4721577"/>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372664" y="6347571"/>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4048" y="2979543"/>
            <a:ext cx="1371059" cy="623708"/>
          </a:xfrm>
          <a:prstGeom prst="rect">
            <a:avLst/>
          </a:prstGeom>
        </p:spPr>
      </p:pic>
      <p:cxnSp>
        <p:nvCxnSpPr>
          <p:cNvPr id="60" name="Прямая со стрелкой 59"/>
          <p:cNvCxnSpPr/>
          <p:nvPr/>
        </p:nvCxnSpPr>
        <p:spPr>
          <a:xfrm flipH="1" flipV="1">
            <a:off x="1354630" y="4744184"/>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021" y="26240"/>
            <a:ext cx="2717800" cy="1236354"/>
          </a:xfrm>
          <a:prstGeom prst="rect">
            <a:avLst/>
          </a:prstGeom>
        </p:spPr>
      </p:pic>
      <p:sp>
        <p:nvSpPr>
          <p:cNvPr id="62" name="TextBox 61"/>
          <p:cNvSpPr txBox="1"/>
          <p:nvPr/>
        </p:nvSpPr>
        <p:spPr>
          <a:xfrm>
            <a:off x="6487423" y="4019387"/>
            <a:ext cx="5821568"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6,5</a:t>
            </a:r>
          </a:p>
        </p:txBody>
      </p:sp>
      <p:cxnSp>
        <p:nvCxnSpPr>
          <p:cNvPr id="66" name="Elbow Connector 187"/>
          <p:cNvCxnSpPr>
            <a:stCxn id="93" idx="3"/>
            <a:endCxn id="74" idx="2"/>
          </p:cNvCxnSpPr>
          <p:nvPr/>
        </p:nvCxnSpPr>
        <p:spPr>
          <a:xfrm flipV="1">
            <a:off x="3663939" y="5660516"/>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587263" y="572007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956132" y="479920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485347" y="5790436"/>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662865" y="694357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310227" y="7631599"/>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арендаторы</a:t>
              </a:r>
              <a:endParaRPr lang="ru-RU" sz="1400" b="1" dirty="0">
                <a:solidFill>
                  <a:schemeClr val="bg1"/>
                </a:solidFill>
              </a:endParaRPr>
            </a:p>
          </p:txBody>
        </p:sp>
        <p:sp>
          <p:nvSpPr>
            <p:cNvPr id="6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41120" y="1223023"/>
            <a:ext cx="5871102" cy="1569660"/>
          </a:xfrm>
          <a:prstGeom prst="rect">
            <a:avLst/>
          </a:prstGeom>
        </p:spPr>
        <p:txBody>
          <a:bodyPr wrap="square">
            <a:spAutoFit/>
          </a:bodyPr>
          <a:lstStyle/>
          <a:p>
            <a:r>
              <a:rPr lang="ru-RU" sz="1600" b="1" dirty="0">
                <a:solidFill>
                  <a:srgbClr val="000000"/>
                </a:solidFill>
                <a:latin typeface="Times New Roman" panose="02020603050405020304" pitchFamily="18" charset="0"/>
              </a:rPr>
              <a:t>Проект – </a:t>
            </a:r>
            <a:r>
              <a:rPr lang="ru-RU" sz="1600" dirty="0" smtClean="0">
                <a:solidFill>
                  <a:srgbClr val="000000"/>
                </a:solidFill>
                <a:latin typeface="Times New Roman" panose="02020603050405020304" pitchFamily="18" charset="0"/>
              </a:rPr>
              <a:t>строительство </a:t>
            </a:r>
            <a:r>
              <a:rPr lang="ru-RU" sz="1600" dirty="0">
                <a:solidFill>
                  <a:srgbClr val="000000"/>
                </a:solidFill>
                <a:latin typeface="Times New Roman" panose="02020603050405020304" pitchFamily="18" charset="0"/>
              </a:rPr>
              <a:t>(</a:t>
            </a:r>
            <a:r>
              <a:rPr lang="ru-RU" sz="1600" dirty="0" smtClean="0">
                <a:solidFill>
                  <a:srgbClr val="000000"/>
                </a:solidFill>
                <a:latin typeface="Times New Roman" panose="02020603050405020304" pitchFamily="18" charset="0"/>
              </a:rPr>
              <a:t>реконструкция) </a:t>
            </a:r>
            <a:r>
              <a:rPr lang="ru-RU" sz="1600" dirty="0">
                <a:solidFill>
                  <a:srgbClr val="000000"/>
                </a:solidFill>
                <a:latin typeface="Times New Roman" panose="02020603050405020304" pitchFamily="18"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600" dirty="0" smtClean="0">
                <a:solidFill>
                  <a:srgbClr val="000000"/>
                </a:solidFill>
                <a:latin typeface="Times New Roman" panose="02020603050405020304" pitchFamily="18" charset="0"/>
              </a:rPr>
              <a:t>МСП, реализуемый </a:t>
            </a:r>
            <a:r>
              <a:rPr lang="ru-RU" sz="1600" dirty="0">
                <a:solidFill>
                  <a:srgbClr val="000000"/>
                </a:solidFill>
                <a:latin typeface="Times New Roman" panose="02020603050405020304" pitchFamily="18" charset="0"/>
              </a:rPr>
              <a:t>конечным заемщиком – организацией, управляющей объектами инфраструктуры поддержки </a:t>
            </a:r>
            <a:r>
              <a:rPr lang="ru-RU" sz="1600" dirty="0" smtClean="0">
                <a:solidFill>
                  <a:srgbClr val="000000"/>
                </a:solidFill>
                <a:latin typeface="Times New Roman" panose="02020603050405020304" pitchFamily="18" charset="0"/>
              </a:rPr>
              <a:t>МСП</a:t>
            </a:r>
            <a:r>
              <a:rPr lang="ru-RU" sz="1600" dirty="0">
                <a:solidFill>
                  <a:srgbClr val="000000"/>
                </a:solidFill>
                <a:latin typeface="Times New Roman" panose="02020603050405020304" pitchFamily="18" charset="0"/>
              </a:rPr>
              <a:t>.</a:t>
            </a:r>
          </a:p>
        </p:txBody>
      </p:sp>
      <p:sp>
        <p:nvSpPr>
          <p:cNvPr id="67" name="TextBox 66"/>
          <p:cNvSpPr txBox="1"/>
          <p:nvPr/>
        </p:nvSpPr>
        <p:spPr>
          <a:xfrm>
            <a:off x="6505994" y="2272127"/>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373237" y="3325872"/>
            <a:ext cx="1297534" cy="481517"/>
          </a:xfrm>
          <a:prstGeom prst="bentConnector3">
            <a:avLst>
              <a:gd name="adj1" fmla="val -1403"/>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1466824" y="3397323"/>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121487" y="643221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508518" y="1225052"/>
            <a:ext cx="6007441"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6,5</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465669" y="7249084"/>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349636" y="7009210"/>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324048" y="259191"/>
            <a:ext cx="9191911" cy="698685"/>
          </a:xfrm>
        </p:spPr>
        <p:txBody>
          <a:bodyPr/>
          <a:lstStyle/>
          <a:p>
            <a:r>
              <a:rPr lang="ru-RU" dirty="0" smtClean="0"/>
              <a:t>Особенности получения кредитов Банка России при кредитовании организаций, управляющих объектами инфраструктуры поддержки субъектов МСП</a:t>
            </a:r>
            <a:endParaRPr lang="ru-RU" dirty="0"/>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9645"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627555522"/>
              </p:ext>
            </p:extLst>
          </p:nvPr>
        </p:nvGraphicFramePr>
        <p:xfrm>
          <a:off x="363538" y="1306071"/>
          <a:ext cx="12152420" cy="7245276"/>
        </p:xfrm>
        <a:graphic>
          <a:graphicData uri="http://schemas.openxmlformats.org/drawingml/2006/table">
            <a:tbl>
              <a:tblPr firstRow="1" bandRow="1"/>
              <a:tblGrid>
                <a:gridCol w="1923269">
                  <a:extLst>
                    <a:ext uri="{9D8B030D-6E8A-4147-A177-3AD203B41FA5}">
                      <a16:colId xmlns="" xmlns:a16="http://schemas.microsoft.com/office/drawing/2014/main" val="20000"/>
                    </a:ext>
                  </a:extLst>
                </a:gridCol>
                <a:gridCol w="10229151">
                  <a:extLst>
                    <a:ext uri="{9D8B030D-6E8A-4147-A177-3AD203B41FA5}">
                      <a16:colId xmlns="" xmlns:a16="http://schemas.microsoft.com/office/drawing/2014/main" val="20001"/>
                    </a:ext>
                  </a:extLst>
                </a:gridCol>
              </a:tblGrid>
              <a:tr h="573980">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6945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Требования к Уполномоченному банку</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b="1" kern="1200" dirty="0" smtClean="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33461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конечному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panose="020B0604020202020204" pitchFamily="34" charset="0"/>
                          <a:ea typeface="+mn-ea"/>
                          <a:cs typeface="Arial" panose="020B0604020202020204" pitchFamily="34" charset="0"/>
                        </a:rPr>
                        <a:t> 6,5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panose="020B0604020202020204" pitchFamily="34" charset="0"/>
                          <a:ea typeface="+mn-ea"/>
                          <a:cs typeface="Arial" panose="020B0604020202020204" pitchFamily="34" charset="0"/>
                        </a:rPr>
                        <a:t>Н</a:t>
                      </a:r>
                      <a:r>
                        <a:rPr lang="ru-RU" sz="1200" b="0" kern="1200" dirty="0" smtClean="0">
                          <a:solidFill>
                            <a:schemeClr val="dk1"/>
                          </a:solidFill>
                          <a:latin typeface="Arial" panose="020B060402020202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РФ»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panose="020B0604020202020204" pitchFamily="34" charset="0"/>
                          <a:ea typeface="+mn-ea"/>
                          <a:cs typeface="Arial" panose="020B0604020202020204" pitchFamily="34" charset="0"/>
                        </a:rPr>
                        <a:t>.</a:t>
                      </a:r>
                      <a:r>
                        <a:rPr lang="ru-RU" sz="1200" b="0" kern="1200" dirty="0" smtClean="0">
                          <a:solidFill>
                            <a:schemeClr val="dk1"/>
                          </a:solidFill>
                          <a:latin typeface="Arial" panose="020B060402020202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соответственно технопарка (технологического парка),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Российской Федерации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027356">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субъекту Российской Федерации</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Скругленный прямоугольник 57"/>
          <p:cNvSpPr/>
          <p:nvPr/>
        </p:nvSpPr>
        <p:spPr>
          <a:xfrm>
            <a:off x="1324" y="-32083"/>
            <a:ext cx="3527183" cy="949758"/>
          </a:xfrm>
          <a:prstGeom prst="roundRect">
            <a:avLst/>
          </a:prstGeom>
          <a:ln w="25400" cap="flat" cmpd="sng" algn="ctr">
            <a:noFill/>
            <a:prstDash val="solid"/>
          </a:ln>
          <a:effectLst/>
        </p:spPr>
        <p:style>
          <a:lnRef idx="0">
            <a:scrgbClr r="0" g="0" b="0"/>
          </a:lnRef>
          <a:fillRef idx="1001">
            <a:schemeClr val="lt1"/>
          </a:fillRef>
          <a:effectRef idx="0">
            <a:scrgbClr r="0" g="0" b="0"/>
          </a:effectRef>
          <a:fontRef idx="major"/>
        </p:style>
        <p:txBody>
          <a:bodyPr lIns="0" rIns="0" anchor="ctr"/>
          <a:lstStyle/>
          <a:p>
            <a:pPr algn="ctr" defTabSz="914373" fontAlgn="auto">
              <a:spcBef>
                <a:spcPts val="0"/>
              </a:spcBef>
              <a:spcAft>
                <a:spcPts val="0"/>
              </a:spcAft>
              <a:defRPr/>
            </a:pPr>
            <a:endParaRPr lang="ru-RU" sz="2000" kern="0" dirty="0">
              <a:latin typeface="Arial Narrow" panose="020B0606020202030204" pitchFamily="34" charset="0"/>
              <a:cs typeface="Times New Roman" pitchFamily="18" charset="0"/>
            </a:endParaRP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405" y="5401227"/>
            <a:ext cx="1154471" cy="1154471"/>
          </a:xfrm>
          <a:prstGeom prst="rect">
            <a:avLst/>
          </a:prstGeom>
        </p:spPr>
      </p:pic>
      <p:sp>
        <p:nvSpPr>
          <p:cNvPr id="54" name="Текст 2"/>
          <p:cNvSpPr txBox="1">
            <a:spLocks/>
          </p:cNvSpPr>
          <p:nvPr/>
        </p:nvSpPr>
        <p:spPr>
          <a:xfrm>
            <a:off x="6739488" y="964578"/>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8471286" y="5439149"/>
            <a:ext cx="385161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9" name="Группа 8"/>
          <p:cNvGrpSpPr/>
          <p:nvPr/>
        </p:nvGrpSpPr>
        <p:grpSpPr>
          <a:xfrm>
            <a:off x="8149393" y="2290063"/>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49</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8211548" y="3930971"/>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81</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региональная гарантийная организация</a:t>
              </a:r>
              <a:endParaRPr lang="ru-RU" sz="2400" kern="0" dirty="0">
                <a:latin typeface="Arial Narrow" panose="020B0606020202030204" pitchFamily="34" charset="0"/>
                <a:cs typeface="Times New Roman" pitchFamily="18" charset="0"/>
              </a:endParaRPr>
            </a:p>
          </p:txBody>
        </p:sp>
      </p:grpSp>
      <p:sp>
        <p:nvSpPr>
          <p:cNvPr id="42" name="Скругленный прямоугольник 41"/>
          <p:cNvSpPr/>
          <p:nvPr/>
        </p:nvSpPr>
        <p:spPr>
          <a:xfrm>
            <a:off x="7010702" y="4922654"/>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7010702" y="325528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6920320" y="7140083"/>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6501486" y="178158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9488" y="3675029"/>
            <a:ext cx="1305103" cy="1248548"/>
          </a:xfrm>
          <a:prstGeom prst="rect">
            <a:avLst/>
          </a:prstGeom>
        </p:spPr>
      </p:pic>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grpSp>
        <p:nvGrpSpPr>
          <p:cNvPr id="47" name="Группа 46"/>
          <p:cNvGrpSpPr/>
          <p:nvPr/>
        </p:nvGrpSpPr>
        <p:grpSpPr>
          <a:xfrm>
            <a:off x="8471286" y="6845257"/>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9</a:t>
              </a:r>
              <a:endParaRPr lang="ru-RU" sz="60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sp>
        <p:nvSpPr>
          <p:cNvPr id="4" name="Прямоугольник 3"/>
          <p:cNvSpPr/>
          <p:nvPr/>
        </p:nvSpPr>
        <p:spPr>
          <a:xfrm>
            <a:off x="7014294" y="6475925"/>
            <a:ext cx="838691" cy="369332"/>
          </a:xfrm>
          <a:prstGeom prst="rect">
            <a:avLst/>
          </a:prstGeom>
        </p:spPr>
        <p:txBody>
          <a:bodyPr wrap="none">
            <a:spAutoFit/>
          </a:bodyPr>
          <a:lstStyle/>
          <a:p>
            <a:r>
              <a:rPr lang="ru-RU" sz="1800" b="1" kern="0" dirty="0">
                <a:latin typeface="Arial Narrow" panose="020B0606020202030204" pitchFamily="34" charset="0"/>
                <a:cs typeface="Times New Roman" pitchFamily="18" charset="0"/>
              </a:rPr>
              <a:t>Лизинг</a:t>
            </a:r>
            <a:endParaRPr lang="ru-RU" sz="1800" dirty="0"/>
          </a:p>
        </p:txBody>
      </p:sp>
      <p:cxnSp>
        <p:nvCxnSpPr>
          <p:cNvPr id="61" name="Прямая соединительная линия 60"/>
          <p:cNvCxnSpPr/>
          <p:nvPr/>
        </p:nvCxnSpPr>
        <p:spPr>
          <a:xfrm>
            <a:off x="6475843" y="1818893"/>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Заголовок 12"/>
          <p:cNvSpPr>
            <a:spLocks noGrp="1"/>
          </p:cNvSpPr>
          <p:nvPr>
            <p:ph type="title"/>
          </p:nvPr>
        </p:nvSpPr>
        <p:spPr>
          <a:xfrm>
            <a:off x="3560596" y="477040"/>
            <a:ext cx="8827415" cy="698685"/>
          </a:xfrm>
        </p:spPr>
        <p:txBody>
          <a:bodyPr/>
          <a:lstStyle/>
          <a:p>
            <a:r>
              <a:rPr lang="ru-RU" dirty="0"/>
              <a:t>АО «Федеральная корпорация по развитию малого и среднего предпринимательства»</a:t>
            </a:r>
            <a:br>
              <a:rPr lang="ru-RU" dirty="0"/>
            </a:br>
            <a:endParaRPr lang="ru-RU" dirty="0"/>
          </a:p>
        </p:txBody>
      </p:sp>
      <p:grpSp>
        <p:nvGrpSpPr>
          <p:cNvPr id="76" name="Группа 75"/>
          <p:cNvGrpSpPr/>
          <p:nvPr/>
        </p:nvGrpSpPr>
        <p:grpSpPr>
          <a:xfrm>
            <a:off x="300243" y="3769511"/>
            <a:ext cx="1709204" cy="3305476"/>
            <a:chOff x="565392" y="2321763"/>
            <a:chExt cx="1709204" cy="3048652"/>
          </a:xfrm>
        </p:grpSpPr>
        <p:sp>
          <p:nvSpPr>
            <p:cNvPr id="77" name="Скругленный прямоугольник 76"/>
            <p:cNvSpPr/>
            <p:nvPr/>
          </p:nvSpPr>
          <p:spPr>
            <a:xfrm>
              <a:off x="705965" y="2321763"/>
              <a:ext cx="1393135" cy="3048652"/>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0" name="Прямоугольник 79"/>
            <p:cNvSpPr/>
            <p:nvPr/>
          </p:nvSpPr>
          <p:spPr>
            <a:xfrm>
              <a:off x="565392" y="4236461"/>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grpSp>
      <p:grpSp>
        <p:nvGrpSpPr>
          <p:cNvPr id="84" name="Группа 83"/>
          <p:cNvGrpSpPr/>
          <p:nvPr/>
        </p:nvGrpSpPr>
        <p:grpSpPr>
          <a:xfrm>
            <a:off x="382224" y="1931708"/>
            <a:ext cx="5686205" cy="1529607"/>
            <a:chOff x="-1968069" y="4732020"/>
            <a:chExt cx="6946014" cy="1529607"/>
          </a:xfrm>
        </p:grpSpPr>
        <p:sp>
          <p:nvSpPr>
            <p:cNvPr id="85" name="Прямоугольник 84"/>
            <p:cNvSpPr/>
            <p:nvPr/>
          </p:nvSpPr>
          <p:spPr>
            <a:xfrm>
              <a:off x="-93948" y="4732020"/>
              <a:ext cx="5071893"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86" name="Скругленный прямоугольник 85"/>
            <p:cNvSpPr/>
            <p:nvPr/>
          </p:nvSpPr>
          <p:spPr>
            <a:xfrm>
              <a:off x="-1878642" y="4805024"/>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7" name="Прямоугольник 86"/>
            <p:cNvSpPr/>
            <p:nvPr/>
          </p:nvSpPr>
          <p:spPr>
            <a:xfrm>
              <a:off x="-1968069" y="5836334"/>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88" name="Picture 10" descr="C:\Users\jsauvageau\Desktop\4.png"/>
            <p:cNvPicPr>
              <a:picLocks noChangeAspect="1" noChangeArrowheads="1"/>
            </p:cNvPicPr>
            <p:nvPr/>
          </p:nvPicPr>
          <p:blipFill>
            <a:blip r:embed="rId6" cstate="print">
              <a:biLevel thresh="25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12385" y="5102956"/>
              <a:ext cx="762754" cy="7627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0" name="Group 632"/>
          <p:cNvGrpSpPr/>
          <p:nvPr/>
        </p:nvGrpSpPr>
        <p:grpSpPr>
          <a:xfrm>
            <a:off x="662490" y="4462203"/>
            <a:ext cx="933696" cy="1231619"/>
            <a:chOff x="10260013" y="4238625"/>
            <a:chExt cx="482600" cy="636588"/>
          </a:xfrm>
          <a:solidFill>
            <a:schemeClr val="bg1"/>
          </a:solidFill>
        </p:grpSpPr>
        <p:sp>
          <p:nvSpPr>
            <p:cNvPr id="91"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2"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3"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4"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5"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6"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14" name="Прямоугольник 13"/>
          <p:cNvSpPr/>
          <p:nvPr/>
        </p:nvSpPr>
        <p:spPr>
          <a:xfrm>
            <a:off x="1973717" y="3748813"/>
            <a:ext cx="4502126" cy="3317575"/>
          </a:xfrm>
          <a:prstGeom prst="rect">
            <a:avLst/>
          </a:prstGeom>
        </p:spPr>
        <p:txBody>
          <a:bodyPr wrap="square">
            <a:spAutoFit/>
          </a:bodyPr>
          <a:lstStyle/>
          <a:p>
            <a:pPr defTabSz="957263">
              <a:lnSpc>
                <a:spcPct val="106000"/>
              </a:lnSpc>
              <a:spcBef>
                <a:spcPts val="2400"/>
              </a:spcBef>
            </a:pPr>
            <a:r>
              <a:rPr lang="ru-RU" sz="1600" dirty="0"/>
              <a:t>Осуществляет деятельность в соответствии с Федеральным законом от 24.07.07 </a:t>
            </a:r>
            <a:r>
              <a:rPr lang="ru-RU" sz="1600" dirty="0" smtClean="0"/>
              <a:t>             №</a:t>
            </a:r>
            <a:r>
              <a:rPr lang="ru-RU" sz="1600" dirty="0"/>
              <a:t>209-ФЗ «О развитии малого и среднего предпринимательства в Российской Федерации»</a:t>
            </a:r>
          </a:p>
          <a:p>
            <a:pPr defTabSz="957263">
              <a:lnSpc>
                <a:spcPct val="106000"/>
              </a:lnSpc>
              <a:spcBef>
                <a:spcPts val="2400"/>
              </a:spcBef>
            </a:pPr>
            <a:r>
              <a:rPr lang="ru-RU" sz="1600" dirty="0"/>
              <a:t>Акционерами Корпорации являются Российская Федерация </a:t>
            </a:r>
            <a:r>
              <a:rPr lang="ru-RU" sz="1600" dirty="0" smtClean="0"/>
              <a:t>и </a:t>
            </a:r>
            <a:r>
              <a:rPr lang="ru-RU" sz="1600" dirty="0"/>
              <a:t>государственная корпорация </a:t>
            </a:r>
            <a:r>
              <a:rPr lang="ru-RU" sz="1600" dirty="0" smtClean="0"/>
              <a:t>Внешэкономбанк</a:t>
            </a:r>
            <a:endParaRPr lang="ru-RU" sz="1600" dirty="0"/>
          </a:p>
          <a:p>
            <a:pPr defTabSz="957263">
              <a:lnSpc>
                <a:spcPct val="106000"/>
              </a:lnSpc>
              <a:spcBef>
                <a:spcPts val="2400"/>
              </a:spcBef>
            </a:pPr>
            <a:r>
              <a:rPr lang="ru-RU" sz="1600" dirty="0" smtClean="0"/>
              <a:t>АО </a:t>
            </a:r>
            <a:r>
              <a:rPr lang="ru-RU" sz="1600" dirty="0"/>
              <a:t>«МСП Банк</a:t>
            </a:r>
            <a:r>
              <a:rPr lang="ru-RU" sz="1600" dirty="0" smtClean="0"/>
              <a:t>» </a:t>
            </a:r>
            <a:r>
              <a:rPr lang="ru-RU" sz="1600" dirty="0"/>
              <a:t>является дочерним обществом Корпорации   </a:t>
            </a:r>
          </a:p>
        </p:txBody>
      </p:sp>
      <p:sp>
        <p:nvSpPr>
          <p:cNvPr id="97" name="Текст 2"/>
          <p:cNvSpPr txBox="1">
            <a:spLocks/>
          </p:cNvSpPr>
          <p:nvPr/>
        </p:nvSpPr>
        <p:spPr>
          <a:xfrm>
            <a:off x="618733" y="95716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О Корпорации</a:t>
            </a:r>
            <a:endParaRPr lang="ru-RU" b="1" kern="0" dirty="0"/>
          </a:p>
        </p:txBody>
      </p:sp>
    </p:spTree>
    <p:extLst>
      <p:ext uri="{BB962C8B-B14F-4D97-AF65-F5344CB8AC3E}">
        <p14:creationId xmlns:p14="http://schemas.microsoft.com/office/powerpoint/2010/main" val="2743165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353461"/>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39684" y="668521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24325" y="2700477"/>
            <a:ext cx="2018506" cy="409727"/>
          </a:xfrm>
          <a:prstGeom prst="rect">
            <a:avLst/>
          </a:prstGeom>
        </p:spPr>
      </p:pic>
      <p:graphicFrame>
        <p:nvGraphicFramePr>
          <p:cNvPr id="53" name="Таблица 52"/>
          <p:cNvGraphicFramePr>
            <a:graphicFrameLocks noGrp="1"/>
          </p:cNvGraphicFramePr>
          <p:nvPr>
            <p:extLst/>
          </p:nvPr>
        </p:nvGraphicFramePr>
        <p:xfrm>
          <a:off x="2762251" y="3530080"/>
          <a:ext cx="9492452" cy="4968240"/>
        </p:xfrm>
        <a:graphic>
          <a:graphicData uri="http://schemas.openxmlformats.org/drawingml/2006/table">
            <a:tbl>
              <a:tblPr firstRow="1" bandRow="1">
                <a:tableStyleId>{5C22544A-7EE6-4342-B048-85BDC9FD1C3A}</a:tableStyleId>
              </a:tblPr>
              <a:tblGrid>
                <a:gridCol w="2373113">
                  <a:extLst>
                    <a:ext uri="{9D8B030D-6E8A-4147-A177-3AD203B41FA5}">
                      <a16:colId xmlns="" xmlns:a16="http://schemas.microsoft.com/office/drawing/2014/main" val="2756428174"/>
                    </a:ext>
                  </a:extLst>
                </a:gridCol>
                <a:gridCol w="2373113">
                  <a:extLst>
                    <a:ext uri="{9D8B030D-6E8A-4147-A177-3AD203B41FA5}">
                      <a16:colId xmlns="" xmlns:a16="http://schemas.microsoft.com/office/drawing/2014/main" val="83167896"/>
                    </a:ext>
                  </a:extLst>
                </a:gridCol>
                <a:gridCol w="2373113">
                  <a:extLst>
                    <a:ext uri="{9D8B030D-6E8A-4147-A177-3AD203B41FA5}">
                      <a16:colId xmlns="" xmlns:a16="http://schemas.microsoft.com/office/drawing/2014/main" val="852599335"/>
                    </a:ext>
                  </a:extLst>
                </a:gridCol>
                <a:gridCol w="2373113">
                  <a:extLst>
                    <a:ext uri="{9D8B030D-6E8A-4147-A177-3AD203B41FA5}">
                      <a16:colId xmlns="" xmlns:a16="http://schemas.microsoft.com/office/drawing/2014/main" val="3764770974"/>
                    </a:ext>
                  </a:extLst>
                </a:gridCol>
              </a:tblGrid>
              <a:tr h="576000">
                <a:tc>
                  <a:txBody>
                    <a:bodyPr/>
                    <a:lstStyle/>
                    <a:p>
                      <a:pPr marL="0" indent="0">
                        <a:buFont typeface="Arial" panose="020B0604020202020204" pitchFamily="34" charset="0"/>
                        <a:buNone/>
                      </a:pPr>
                      <a:r>
                        <a:rPr lang="ru-RU" sz="1100" b="1" dirty="0" smtClean="0">
                          <a:solidFill>
                            <a:schemeClr val="tx1"/>
                          </a:solidFill>
                        </a:rPr>
                        <a:t>Кредитное финансирование</a:t>
                      </a:r>
                      <a:r>
                        <a:rPr lang="ru-RU" sz="1100" b="1" baseline="0" dirty="0" smtClean="0">
                          <a:solidFill>
                            <a:schemeClr val="tx1"/>
                          </a:solidFill>
                        </a:rPr>
                        <a:t> субъектов МСП</a:t>
                      </a:r>
                      <a:endParaRPr lang="ru-RU" sz="1100" b="1"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Осуществление кредитно-гарантийной поддержки </a:t>
                      </a:r>
                      <a:r>
                        <a:rPr lang="ru-RU" sz="1100" b="1" baseline="0" dirty="0" smtClean="0">
                          <a:solidFill>
                            <a:schemeClr val="tx1"/>
                          </a:solidFill>
                        </a:rPr>
                        <a:t>субъектов МСП</a:t>
                      </a:r>
                      <a:endParaRPr lang="ru-RU" sz="1100" b="1"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Вхождение в капитал субъектов МСП/ мезонинное</a:t>
                      </a:r>
                      <a:r>
                        <a:rPr lang="ru-RU" sz="1100" b="1" baseline="0" dirty="0" smtClean="0">
                          <a:solidFill>
                            <a:schemeClr val="tx1"/>
                          </a:solidFill>
                        </a:rPr>
                        <a:t> финансирование</a:t>
                      </a:r>
                      <a:endParaRPr lang="ru-RU" sz="1100" b="1"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Сопровождение и поддержка</a:t>
                      </a:r>
                      <a:r>
                        <a:rPr lang="ru-RU" sz="1100" b="1" baseline="0" dirty="0" smtClean="0">
                          <a:solidFill>
                            <a:schemeClr val="tx1"/>
                          </a:solidFill>
                        </a:rPr>
                        <a:t> субъектов МСП с экспортным потенциалом</a:t>
                      </a:r>
                      <a:endParaRPr lang="ru-RU" sz="1100" b="1"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 xmlns:a16="http://schemas.microsoft.com/office/drawing/2014/main" val="3060242786"/>
                  </a:ext>
                </a:extLst>
              </a:tr>
              <a:tr h="2119256">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Основной фокус при отборе проектов- </a:t>
                      </a:r>
                      <a:r>
                        <a:rPr lang="ru-RU" sz="1100" b="0" dirty="0" err="1" smtClean="0">
                          <a:solidFill>
                            <a:schemeClr val="tx1"/>
                          </a:solidFill>
                        </a:rPr>
                        <a:t>импортозамещение</a:t>
                      </a:r>
                      <a:r>
                        <a:rPr lang="ru-RU" sz="1100" b="0" dirty="0" smtClean="0">
                          <a:solidFill>
                            <a:schemeClr val="tx1"/>
                          </a:solidFill>
                        </a:rPr>
                        <a:t>, высокотехнологичные компании. </a:t>
                      </a:r>
                    </a:p>
                    <a:p>
                      <a:pPr marL="171450" indent="-171450">
                        <a:buFont typeface="Arial" panose="020B0604020202020204" pitchFamily="34" charset="0"/>
                        <a:buChar char="•"/>
                      </a:pPr>
                      <a:r>
                        <a:rPr lang="ru-RU" sz="1100" b="0" dirty="0" smtClean="0">
                          <a:solidFill>
                            <a:schemeClr val="tx1"/>
                          </a:solidFill>
                        </a:rPr>
                        <a:t>50% - </a:t>
                      </a:r>
                      <a:r>
                        <a:rPr lang="ru-RU" sz="1100" b="0" dirty="0" err="1" smtClean="0">
                          <a:solidFill>
                            <a:schemeClr val="tx1"/>
                          </a:solidFill>
                        </a:rPr>
                        <a:t>софинансирование</a:t>
                      </a:r>
                      <a:r>
                        <a:rPr lang="ru-RU" sz="1100" b="0" dirty="0" smtClean="0">
                          <a:solidFill>
                            <a:schemeClr val="tx1"/>
                          </a:solidFill>
                        </a:rPr>
                        <a:t> от заемщика (включая банковские кредиты)</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Не менее 15% средств предоставляет акционер</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Обеспечение: гарантия, залог, поручительство. </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Соответствие требованиям ст.4 Федерального закона № 209-ФЗ</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Регистрация бизнеса на территории Российской Федерации</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Отсутствие отрицательной кредитной истории и отсутствие просроченной</a:t>
                      </a:r>
                      <a:r>
                        <a:rPr lang="ru-RU" sz="1100" b="0" baseline="0" dirty="0" smtClean="0">
                          <a:solidFill>
                            <a:schemeClr val="tx1"/>
                          </a:solidFill>
                        </a:rPr>
                        <a:t> задолженности</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endParaRPr lang="ru-RU" sz="1100" b="0"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Программа</a:t>
                      </a:r>
                      <a:r>
                        <a:rPr lang="ru-RU" sz="1100" b="0" baseline="0" dirty="0" smtClean="0">
                          <a:solidFill>
                            <a:schemeClr val="tx1"/>
                          </a:solidFill>
                        </a:rPr>
                        <a:t> «Инвестиционный лифт»</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err="1" smtClean="0">
                          <a:solidFill>
                            <a:schemeClr val="tx1"/>
                          </a:solidFill>
                        </a:rPr>
                        <a:t>Несырьевой</a:t>
                      </a:r>
                      <a:r>
                        <a:rPr lang="ru-RU" sz="1100" b="0" dirty="0" smtClean="0">
                          <a:solidFill>
                            <a:schemeClr val="tx1"/>
                          </a:solidFill>
                        </a:rPr>
                        <a:t> сектор</a:t>
                      </a:r>
                      <a:r>
                        <a:rPr lang="ru-RU" sz="1100" b="0" baseline="0" dirty="0" smtClean="0">
                          <a:solidFill>
                            <a:schemeClr val="tx1"/>
                          </a:solidFill>
                        </a:rPr>
                        <a:t> экономики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Наличие экспортной выручки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Выручка компании от 0,5 до </a:t>
                      </a:r>
                      <a:r>
                        <a:rPr lang="en-US" sz="1100" b="0" baseline="0" dirty="0" smtClean="0">
                          <a:solidFill>
                            <a:schemeClr val="tx1"/>
                          </a:solidFill>
                        </a:rPr>
                        <a:t>5</a:t>
                      </a:r>
                      <a:r>
                        <a:rPr lang="ru-RU" sz="1100" b="0" baseline="0" dirty="0" smtClean="0">
                          <a:solidFill>
                            <a:schemeClr val="tx1"/>
                          </a:solidFill>
                        </a:rPr>
                        <a:t> млрд руб.</a:t>
                      </a:r>
                    </a:p>
                    <a:p>
                      <a:pPr marL="171450" indent="-171450">
                        <a:buFont typeface="Arial" panose="020B0604020202020204" pitchFamily="34" charset="0"/>
                        <a:buChar char="•"/>
                      </a:pPr>
                      <a:r>
                        <a:rPr lang="ru-RU" sz="1100" b="0" baseline="0" dirty="0" smtClean="0">
                          <a:solidFill>
                            <a:schemeClr val="tx1"/>
                          </a:solidFill>
                        </a:rPr>
                        <a:t>Резидент РФ</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Ведение</a:t>
                      </a:r>
                      <a:r>
                        <a:rPr lang="ru-RU" sz="1100" b="0" baseline="0" dirty="0" smtClean="0">
                          <a:solidFill>
                            <a:schemeClr val="tx1"/>
                          </a:solidFill>
                        </a:rPr>
                        <a:t> экспортной деятельности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Поддержка только </a:t>
                      </a:r>
                      <a:r>
                        <a:rPr lang="ru-RU" sz="1100" b="0" dirty="0" err="1" smtClean="0">
                          <a:solidFill>
                            <a:schemeClr val="tx1"/>
                          </a:solidFill>
                        </a:rPr>
                        <a:t>несырьевого</a:t>
                      </a:r>
                      <a:r>
                        <a:rPr lang="ru-RU" sz="1100" b="0" dirty="0" smtClean="0">
                          <a:solidFill>
                            <a:schemeClr val="tx1"/>
                          </a:solidFill>
                        </a:rPr>
                        <a:t> сектора</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сделки: нет минимального порога, в работе сделки – в среднем по 20-30 млн. руб.</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 xmlns:a16="http://schemas.microsoft.com/office/drawing/2014/main" val="1020540156"/>
                  </a:ext>
                </a:extLst>
              </a:tr>
              <a:tr h="1619626">
                <a:tc>
                  <a:txBody>
                    <a:bodyPr/>
                    <a:lstStyle/>
                    <a:p>
                      <a:pPr marL="171450" indent="-171450">
                        <a:buFont typeface="Arial" panose="020B0604020202020204" pitchFamily="34" charset="0"/>
                        <a:buChar char="•"/>
                      </a:pPr>
                      <a:r>
                        <a:rPr lang="ru-RU" sz="1100" b="0" dirty="0" smtClean="0">
                          <a:solidFill>
                            <a:schemeClr val="tx1"/>
                          </a:solidFill>
                        </a:rPr>
                        <a:t>Финансирование на проектной основе. </a:t>
                      </a:r>
                    </a:p>
                    <a:p>
                      <a:pPr marL="171450" indent="-171450">
                        <a:buFont typeface="Arial" panose="020B0604020202020204" pitchFamily="34" charset="0"/>
                        <a:buChar char="•"/>
                      </a:pPr>
                      <a:r>
                        <a:rPr lang="ru-RU" sz="1100" b="0" dirty="0" smtClean="0">
                          <a:solidFill>
                            <a:schemeClr val="tx1"/>
                          </a:solidFill>
                        </a:rPr>
                        <a:t>Стоимость финансирования: 5% годовых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Срок кредита: 5 лет. </a:t>
                      </a:r>
                    </a:p>
                    <a:p>
                      <a:pPr marL="171450" indent="-171450">
                        <a:buFont typeface="Arial" panose="020B0604020202020204" pitchFamily="34" charset="0"/>
                        <a:buChar char="•"/>
                      </a:pPr>
                      <a:r>
                        <a:rPr lang="ru-RU" sz="1100" b="0" dirty="0" smtClean="0">
                          <a:solidFill>
                            <a:schemeClr val="tx1"/>
                          </a:solidFill>
                        </a:rPr>
                        <a:t>Объем финансирования: до 300 млн руб. на одну сделку.</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kern="1200" dirty="0" smtClean="0">
                          <a:solidFill>
                            <a:schemeClr val="tx1"/>
                          </a:solidFill>
                          <a:latin typeface="+mn-lt"/>
                          <a:ea typeface="+mn-ea"/>
                          <a:cs typeface="+mn-cs"/>
                        </a:rPr>
                        <a:t>Срок гарантии: до 15 лет</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Вознаграждение за гарантию: 0,75% годовых от суммы гарантии за весь срок действия гарантии</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Сумма гарантии: до 50% от суммы кредита, с возможным участием РГО до 70%</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Программа кредитования 6,5% (9,6%-10,6%</a:t>
                      </a:r>
                      <a:r>
                        <a:rPr lang="ru-RU" sz="1100" b="0" kern="1200" baseline="0" dirty="0" smtClean="0">
                          <a:solidFill>
                            <a:schemeClr val="tx1"/>
                          </a:solidFill>
                          <a:latin typeface="+mn-lt"/>
                          <a:ea typeface="+mn-ea"/>
                          <a:cs typeface="+mn-cs"/>
                        </a:rPr>
                        <a:t> годовых, до 3 лет</a:t>
                      </a:r>
                      <a:r>
                        <a:rPr lang="ru-RU" sz="1100" b="0" kern="1200" dirty="0" smtClean="0">
                          <a:solidFill>
                            <a:schemeClr val="tx1"/>
                          </a:solidFill>
                          <a:latin typeface="+mn-lt"/>
                          <a:ea typeface="+mn-ea"/>
                          <a:cs typeface="+mn-cs"/>
                        </a:rPr>
                        <a:t>)</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dirty="0" smtClean="0">
                          <a:solidFill>
                            <a:schemeClr val="tx1"/>
                          </a:solidFill>
                        </a:rPr>
                        <a:t>Участие в акционерном</a:t>
                      </a:r>
                      <a:r>
                        <a:rPr lang="ru-RU" sz="1100" b="0" baseline="0" dirty="0" smtClean="0">
                          <a:solidFill>
                            <a:schemeClr val="tx1"/>
                          </a:solidFill>
                        </a:rPr>
                        <a:t> капитале до 50%</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инвестирования: до 1 млрд руб. в один проект.</a:t>
                      </a:r>
                    </a:p>
                    <a:p>
                      <a:pPr marL="171450" indent="-171450">
                        <a:buFont typeface="Arial" panose="020B0604020202020204" pitchFamily="34" charset="0"/>
                        <a:buChar char="•"/>
                      </a:pPr>
                      <a:r>
                        <a:rPr lang="ru-RU" sz="1100" b="0" dirty="0" smtClean="0">
                          <a:solidFill>
                            <a:schemeClr val="tx1"/>
                          </a:solidFill>
                        </a:rPr>
                        <a:t>Внутренняя норма доходности превышает 13,5% в рублях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Выход</a:t>
                      </a:r>
                      <a:r>
                        <a:rPr lang="ru-RU" sz="1100" b="0" baseline="0" dirty="0" smtClean="0">
                          <a:solidFill>
                            <a:schemeClr val="tx1"/>
                          </a:solidFill>
                        </a:rPr>
                        <a:t> РФПИ из инвестиции через 5-7 лет</a:t>
                      </a:r>
                      <a:r>
                        <a:rPr lang="en-US" sz="1100" b="0" baseline="0" dirty="0" smtClean="0">
                          <a:solidFill>
                            <a:schemeClr val="tx1"/>
                          </a:solidFill>
                        </a:rPr>
                        <a:t>.</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6 страховых продуктов ЭКСАР</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7 кредитных продуктов </a:t>
                      </a:r>
                      <a:r>
                        <a:rPr lang="ru-RU" sz="1100" b="0" kern="1200" dirty="0" err="1" smtClean="0">
                          <a:solidFill>
                            <a:schemeClr val="tx1"/>
                          </a:solidFill>
                          <a:latin typeface="+mn-lt"/>
                          <a:ea typeface="+mn-ea"/>
                          <a:cs typeface="+mn-cs"/>
                        </a:rPr>
                        <a:t>Росэксимбанка</a:t>
                      </a:r>
                      <a:r>
                        <a:rPr lang="ru-RU" sz="1100" b="0" kern="1200" dirty="0" smtClean="0">
                          <a:solidFill>
                            <a:schemeClr val="tx1"/>
                          </a:solidFill>
                          <a:latin typeface="+mn-lt"/>
                          <a:ea typeface="+mn-ea"/>
                          <a:cs typeface="+mn-cs"/>
                        </a:rPr>
                        <a:t>: в </a:t>
                      </a:r>
                      <a:r>
                        <a:rPr lang="ru-RU" sz="1100" b="0" kern="1200" dirty="0" err="1" smtClean="0">
                          <a:solidFill>
                            <a:schemeClr val="tx1"/>
                          </a:solidFill>
                          <a:latin typeface="+mn-lt"/>
                          <a:ea typeface="+mn-ea"/>
                          <a:cs typeface="+mn-cs"/>
                        </a:rPr>
                        <a:t>ам.долл</a:t>
                      </a:r>
                      <a:r>
                        <a:rPr lang="ru-RU" sz="1100" b="0" kern="1200" dirty="0" smtClean="0">
                          <a:solidFill>
                            <a:schemeClr val="tx1"/>
                          </a:solidFill>
                          <a:latin typeface="+mn-lt"/>
                          <a:ea typeface="+mn-ea"/>
                          <a:cs typeface="+mn-cs"/>
                        </a:rPr>
                        <a:t>. – 2%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евро – 1,5%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рублях – 5,75%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иностранных покупателей, 7,75%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российских экспортеров</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 xmlns:a16="http://schemas.microsoft.com/office/drawing/2014/main"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39684" y="5079478"/>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39684" y="354816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4280896"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8981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61494" y="90904"/>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369895" y="1359581"/>
            <a:ext cx="12197586" cy="1200329"/>
          </a:xfrm>
          <a:prstGeom prst="rect">
            <a:avLst/>
          </a:prstGeom>
        </p:spPr>
        <p:txBody>
          <a:bodyPr wrap="square">
            <a:spAutoFit/>
          </a:bodyPr>
          <a:lstStyle/>
          <a:p>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611912" y="204134"/>
            <a:ext cx="8662293" cy="967520"/>
          </a:xfrm>
        </p:spPr>
        <p:txBody>
          <a:bodyPr/>
          <a:lstStyle/>
          <a:p>
            <a:r>
              <a:rPr lang="ru-RU" dirty="0"/>
              <a:t>Многоканальная система </a:t>
            </a:r>
            <a:r>
              <a:rPr lang="ru-RU" dirty="0" smtClean="0"/>
              <a:t>гарантийных </a:t>
            </a:r>
            <a:r>
              <a:rPr lang="ru-RU" dirty="0"/>
              <a:t>продуктов </a:t>
            </a: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2489235629"/>
              </p:ext>
            </p:extLst>
          </p:nvPr>
        </p:nvGraphicFramePr>
        <p:xfrm>
          <a:off x="369709" y="2233793"/>
          <a:ext cx="11884994" cy="6131337"/>
        </p:xfrm>
        <a:graphic>
          <a:graphicData uri="http://schemas.openxmlformats.org/drawingml/2006/table">
            <a:tbl>
              <a:tblPr/>
              <a:tblGrid>
                <a:gridCol w="1756153">
                  <a:extLst>
                    <a:ext uri="{9D8B030D-6E8A-4147-A177-3AD203B41FA5}">
                      <a16:colId xmlns="" xmlns:a16="http://schemas.microsoft.com/office/drawing/2014/main" val="20000"/>
                    </a:ext>
                  </a:extLst>
                </a:gridCol>
                <a:gridCol w="2187058">
                  <a:extLst>
                    <a:ext uri="{9D8B030D-6E8A-4147-A177-3AD203B41FA5}">
                      <a16:colId xmlns="" xmlns:a16="http://schemas.microsoft.com/office/drawing/2014/main" val="20001"/>
                    </a:ext>
                  </a:extLst>
                </a:gridCol>
                <a:gridCol w="1495598">
                  <a:extLst>
                    <a:ext uri="{9D8B030D-6E8A-4147-A177-3AD203B41FA5}">
                      <a16:colId xmlns="" xmlns:a16="http://schemas.microsoft.com/office/drawing/2014/main" val="20002"/>
                    </a:ext>
                  </a:extLst>
                </a:gridCol>
                <a:gridCol w="1595167">
                  <a:extLst>
                    <a:ext uri="{9D8B030D-6E8A-4147-A177-3AD203B41FA5}">
                      <a16:colId xmlns="" xmlns:a16="http://schemas.microsoft.com/office/drawing/2014/main" val="20003"/>
                    </a:ext>
                  </a:extLst>
                </a:gridCol>
                <a:gridCol w="1805053">
                  <a:extLst>
                    <a:ext uri="{9D8B030D-6E8A-4147-A177-3AD203B41FA5}">
                      <a16:colId xmlns="" xmlns:a16="http://schemas.microsoft.com/office/drawing/2014/main" val="3653545549"/>
                    </a:ext>
                  </a:extLst>
                </a:gridCol>
                <a:gridCol w="3045965">
                  <a:extLst>
                    <a:ext uri="{9D8B030D-6E8A-4147-A177-3AD203B41FA5}">
                      <a16:colId xmlns="" xmlns:a16="http://schemas.microsoft.com/office/drawing/2014/main"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 xmlns:a16="http://schemas.microsoft.com/office/drawing/2014/main"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 («Программа 6,5»)</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59</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 xmlns:a16="http://schemas.microsoft.com/office/drawing/2014/main"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 xmlns:a16="http://schemas.microsoft.com/office/drawing/2014/main"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82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   94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70506" y="1200031"/>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ru-RU" b="0" dirty="0"/>
              <a:t>для 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30556"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3960440"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42376"/>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47330"/>
            <a:ext cx="573461" cy="527216"/>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3960440"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26687"/>
            <a:ext cx="2717800" cy="1236354"/>
          </a:xfrm>
          <a:prstGeom prst="rect">
            <a:avLst/>
          </a:prstGeom>
        </p:spPr>
      </p:pic>
      <p:sp>
        <p:nvSpPr>
          <p:cNvPr id="2" name="Заголовок 1"/>
          <p:cNvSpPr>
            <a:spLocks noGrp="1"/>
          </p:cNvSpPr>
          <p:nvPr>
            <p:ph type="title"/>
          </p:nvPr>
        </p:nvSpPr>
        <p:spPr>
          <a:xfrm>
            <a:off x="3825206"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49360"/>
            <a:ext cx="9793324"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Субъектом МСП (Принципалом) его обязательств по кредитному договору</a:t>
            </a:r>
          </a:p>
        </p:txBody>
      </p:sp>
      <p:sp>
        <p:nvSpPr>
          <p:cNvPr id="12" name="Скругленный прямоугольник 11"/>
          <p:cNvSpPr/>
          <p:nvPr/>
        </p:nvSpPr>
        <p:spPr>
          <a:xfrm>
            <a:off x="363539" y="1349360"/>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27299"/>
            <a:ext cx="11891164" cy="818183"/>
            <a:chOff x="363539" y="1062099"/>
            <a:chExt cx="5819547" cy="818183"/>
          </a:xfrm>
        </p:grpSpPr>
        <p:sp>
          <p:nvSpPr>
            <p:cNvPr id="14" name="Текст 2"/>
            <p:cNvSpPr txBox="1">
              <a:spLocks/>
            </p:cNvSpPr>
            <p:nvPr/>
          </p:nvSpPr>
          <p:spPr>
            <a:xfrm>
              <a:off x="363539" y="1062099"/>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3034806"/>
            <a:ext cx="5721952" cy="438503"/>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519633" y="3034806"/>
            <a:ext cx="5721952" cy="45028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519635"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193498"/>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включает в себя НДС, который может быть принят к зачету</a:t>
            </a: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251" y="195944"/>
            <a:ext cx="8586593" cy="698685"/>
          </a:xfrm>
        </p:spPr>
        <p:txBody>
          <a:bodyPr/>
          <a:lstStyle/>
          <a:p>
            <a:r>
              <a:rPr lang="ru-RU" dirty="0"/>
              <a:t>Целевое использование кредитов с 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70506" y="838382"/>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58783" y="2071303"/>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173124"/>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и муниципальных закупок и 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2240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149179</TotalTime>
  <Words>3746</Words>
  <Application>Microsoft Office PowerPoint</Application>
  <PresentationFormat>Произвольный</PresentationFormat>
  <Paragraphs>458</Paragraphs>
  <Slides>19</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19</vt:i4>
      </vt:variant>
    </vt:vector>
  </HeadingPairs>
  <TitlesOfParts>
    <vt:vector size="29" baseType="lpstr">
      <vt:lpstr>Aparajita</vt:lpstr>
      <vt:lpstr>Arial</vt:lpstr>
      <vt:lpstr>Arial Black</vt:lpstr>
      <vt:lpstr>Arial Narrow</vt:lpstr>
      <vt:lpstr>Book Antiqua</vt:lpstr>
      <vt:lpstr>Calibri</vt:lpstr>
      <vt:lpstr>Courier New</vt:lpstr>
      <vt:lpstr>Times New Roman</vt:lpstr>
      <vt:lpstr>Wingdings 2</vt:lpstr>
      <vt:lpstr>Title</vt:lpstr>
      <vt:lpstr>Финансовая поддержка субъектов МСП</vt:lpstr>
      <vt:lpstr>АО «Федеральная корпорация по развитию малого и среднего предпринимательства» </vt:lpstr>
      <vt:lpstr>Презентация PowerPoint</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 стандартная процедура</vt:lpstr>
      <vt:lpstr>Технология предоставления гарантий – «корпоративный» канал</vt:lpstr>
      <vt:lpstr>2. Программа стимулирования кредитования  субъектов малого и среднего предпринимательства  «ПРОГРАММА 6,5»</vt:lpstr>
      <vt:lpstr>Условия Программы 6,5 и уполномоченные банки</vt:lpstr>
      <vt:lpstr>Программа 6,5.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vector>
  </TitlesOfParts>
  <Company>Deloitte &amp; Touche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STvich2</cp:lastModifiedBy>
  <cp:revision>4423</cp:revision>
  <cp:lastPrinted>2016-09-27T18:34:59Z</cp:lastPrinted>
  <dcterms:created xsi:type="dcterms:W3CDTF">2010-08-23T12:41:44Z</dcterms:created>
  <dcterms:modified xsi:type="dcterms:W3CDTF">2018-02-08T13:43:34Z</dcterms:modified>
</cp:coreProperties>
</file>